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4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8" r:id="rId12"/>
    <p:sldId id="259" r:id="rId13"/>
    <p:sldId id="276" r:id="rId14"/>
    <p:sldId id="277" r:id="rId15"/>
    <p:sldId id="278" r:id="rId16"/>
    <p:sldId id="260" r:id="rId17"/>
    <p:sldId id="261" r:id="rId18"/>
    <p:sldId id="262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87888-F087-4BB5-8B8B-B835965F8A4D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2D9C1-FF68-4E9A-AD6A-AD01C922EBC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60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3886200" y="8686568"/>
            <a:ext cx="2971800" cy="45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52" tIns="44432" rIns="90452" bIns="44432" anchor="b"/>
          <a:lstStyle/>
          <a:p>
            <a:pPr algn="r" eaLnBrk="0" hangingPunct="0"/>
            <a:r>
              <a:rPr lang="en-US" altLang="en-US" sz="1200">
                <a:latin typeface="Times" pitchFamily="18" charset="0"/>
              </a:rPr>
              <a:t>10</a:t>
            </a:r>
          </a:p>
        </p:txBody>
      </p:sp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0" y="8686568"/>
            <a:ext cx="2971800" cy="45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22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22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 w="12700" cap="flat"/>
        </p:spPr>
      </p:sp>
      <p:sp>
        <p:nvSpPr>
          <p:cNvPr id="4229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1" y="4342511"/>
            <a:ext cx="5026025" cy="4112250"/>
          </a:xfrm>
          <a:noFill/>
          <a:ln/>
        </p:spPr>
        <p:txBody>
          <a:bodyPr lIns="90452" tIns="44432" rIns="90452" bIns="44432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2590800"/>
            <a:ext cx="3810000" cy="1676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419600"/>
            <a:ext cx="3810000" cy="1676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810000" cy="3505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EAFFDC-B70A-4D07-9405-1C3AC7DC0FCB}" type="datetimeFigureOut">
              <a:rPr lang="nl-NL" smtClean="0"/>
              <a:pPr/>
              <a:t>22-2-2012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Projects\4%20State%20Master%20CD%20-%20051300\monsanto\Mods\Grummer%20DMI\Grummer-DMI.ppt261.WAV" TargetMode="Externa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2lT2UYw28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imgres?imgurl=http://fotowettbewerb.hispeed.ch/original/434991/grazende_koe/koe_wei_gras.jpg&amp;imgrefurl=http://fotowettbewerb.hispeed.ch/seo/photo/434991/grazende_koe/koe_wei_gras.html&amp;usg=__4f4WBWx5NJQZ5G03wOK3ZZZxpUw=&amp;h=2448&amp;w=3264&amp;sz=4279&amp;hl=nl&amp;start=17&amp;itbs=1&amp;tbnid=Vvv-JtmhXAksdM:&amp;tbnh=113&amp;tbnw=150&amp;prev=/images?q=grazende+koe&amp;hl=nl&amp;gbv=2&amp;tbs=isch:1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latin typeface="Arial" pitchFamily="34" charset="0"/>
                <a:cs typeface="Arial" pitchFamily="34" charset="0"/>
              </a:rPr>
              <a:t>De ene koe is de andere niet en de ene liter melk is de andere niet!</a:t>
            </a:r>
            <a:endParaRPr lang="nl-NL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380288" cy="1144588"/>
          </a:xfrm>
          <a:noFill/>
          <a:ln/>
        </p:spPr>
        <p:txBody>
          <a:bodyPr lIns="92075" tIns="46038" rIns="92075" bIns="46038"/>
          <a:lstStyle/>
          <a:p>
            <a:r>
              <a:rPr lang="nl-NL" sz="4400"/>
              <a:t>Ruwvoer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16113"/>
            <a:ext cx="7777163" cy="3960812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nl-NL" sz="2000" b="1"/>
              <a:t> </a:t>
            </a:r>
            <a:r>
              <a:rPr lang="nl-NL" sz="2400" b="1"/>
              <a:t>Snijmaïs</a:t>
            </a:r>
          </a:p>
          <a:p>
            <a:pPr marL="0" indent="0">
              <a:lnSpc>
                <a:spcPct val="90000"/>
              </a:lnSpc>
            </a:pPr>
            <a:endParaRPr lang="nl-NL" sz="2000" b="1"/>
          </a:p>
          <a:p>
            <a:pPr lvl="2">
              <a:lnSpc>
                <a:spcPct val="90000"/>
              </a:lnSpc>
            </a:pPr>
            <a:r>
              <a:rPr lang="nl-NL" sz="2000" b="1"/>
              <a:t>Korrel hard deeg rijp</a:t>
            </a:r>
          </a:p>
          <a:p>
            <a:pPr lvl="2">
              <a:lnSpc>
                <a:spcPct val="90000"/>
              </a:lnSpc>
            </a:pPr>
            <a:r>
              <a:rPr lang="nl-NL" sz="2000" b="1"/>
              <a:t>900-1000 VEM per kg droge stof</a:t>
            </a:r>
          </a:p>
          <a:p>
            <a:pPr lvl="2">
              <a:lnSpc>
                <a:spcPct val="90000"/>
              </a:lnSpc>
            </a:pPr>
            <a:r>
              <a:rPr lang="nl-NL" sz="2000" b="1"/>
              <a:t>Opbrengst 10-15 ton droge stof</a:t>
            </a:r>
          </a:p>
          <a:p>
            <a:pPr lvl="2">
              <a:lnSpc>
                <a:spcPct val="90000"/>
              </a:lnSpc>
            </a:pPr>
            <a:endParaRPr lang="nl-NL" sz="2000" b="1"/>
          </a:p>
          <a:p>
            <a:pPr lvl="2">
              <a:lnSpc>
                <a:spcPct val="90000"/>
              </a:lnSpc>
            </a:pPr>
            <a:r>
              <a:rPr lang="nl-NL" sz="2000" b="1"/>
              <a:t>Voederwaarde op basis van </a:t>
            </a:r>
          </a:p>
          <a:p>
            <a:pPr lvl="3">
              <a:lnSpc>
                <a:spcPct val="90000"/>
              </a:lnSpc>
            </a:pPr>
            <a:r>
              <a:rPr lang="nl-NL" sz="1800" b="1"/>
              <a:t>Koolhydraten (zetmeel)</a:t>
            </a:r>
          </a:p>
          <a:p>
            <a:pPr lvl="3">
              <a:lnSpc>
                <a:spcPct val="90000"/>
              </a:lnSpc>
            </a:pPr>
            <a:r>
              <a:rPr lang="nl-NL" sz="1800" b="1"/>
              <a:t>Eiwit</a:t>
            </a:r>
          </a:p>
          <a:p>
            <a:pPr lvl="3">
              <a:lnSpc>
                <a:spcPct val="90000"/>
              </a:lnSpc>
            </a:pPr>
            <a:r>
              <a:rPr lang="nl-NL" sz="1800" b="1"/>
              <a:t>Vet</a:t>
            </a:r>
          </a:p>
          <a:p>
            <a:pPr lvl="2">
              <a:lnSpc>
                <a:spcPct val="90000"/>
              </a:lnSpc>
            </a:pPr>
            <a:endParaRPr lang="nl-NL" sz="1600" b="1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nl-NL" sz="2000" b="1"/>
              <a:t>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nl-NL" sz="2000" b="1"/>
          </a:p>
        </p:txBody>
      </p:sp>
      <p:pic>
        <p:nvPicPr>
          <p:cNvPr id="479236" name="Picture 4" descr="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2349500"/>
            <a:ext cx="3059112" cy="38084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 smtClean="0"/>
          </a:p>
          <a:p>
            <a:r>
              <a:rPr lang="nl-NL" b="1" dirty="0" smtClean="0"/>
              <a:t>Onderhoudsbehoefte</a:t>
            </a:r>
          </a:p>
          <a:p>
            <a:endParaRPr lang="nl-NL" b="1" dirty="0" smtClean="0"/>
          </a:p>
          <a:p>
            <a:r>
              <a:rPr lang="nl-NL" b="1" dirty="0" err="1" smtClean="0"/>
              <a:t>VEM-onderhoud</a:t>
            </a:r>
            <a:r>
              <a:rPr lang="nl-NL" b="1" dirty="0" smtClean="0"/>
              <a:t> = (6,45 * LG) + 1.265</a:t>
            </a:r>
            <a:endParaRPr lang="nl-NL" dirty="0" smtClean="0"/>
          </a:p>
          <a:p>
            <a:r>
              <a:rPr lang="nl-NL" dirty="0" smtClean="0"/>
              <a:t> </a:t>
            </a:r>
          </a:p>
          <a:p>
            <a:r>
              <a:rPr lang="nl-NL" dirty="0" smtClean="0"/>
              <a:t>LG het lichaamsgewicht is in kg</a:t>
            </a:r>
          </a:p>
          <a:p>
            <a:r>
              <a:rPr lang="nl-NL" dirty="0" smtClean="0"/>
              <a:t> 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Onderhoudsbehoefte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Onderhoudsbehoefte van:</a:t>
            </a:r>
          </a:p>
          <a:p>
            <a:endParaRPr lang="nl-NL" dirty="0" smtClean="0"/>
          </a:p>
          <a:p>
            <a:r>
              <a:rPr lang="nl-NL" dirty="0" smtClean="0"/>
              <a:t>HF				650-750 kg			</a:t>
            </a:r>
          </a:p>
          <a:p>
            <a:r>
              <a:rPr lang="nl-NL" dirty="0" err="1" smtClean="0"/>
              <a:t>Fleckvieh</a:t>
            </a:r>
            <a:r>
              <a:rPr lang="nl-NL" dirty="0" smtClean="0"/>
              <a:t>		700-800 kg</a:t>
            </a:r>
          </a:p>
          <a:p>
            <a:r>
              <a:rPr lang="nl-NL" dirty="0" smtClean="0"/>
              <a:t>Noors roodvee		550-600 kg</a:t>
            </a:r>
          </a:p>
          <a:p>
            <a:r>
              <a:rPr lang="nl-NL" dirty="0" smtClean="0"/>
              <a:t>Jersey			440-450 kg</a:t>
            </a:r>
          </a:p>
          <a:p>
            <a:r>
              <a:rPr lang="nl-NL" dirty="0" smtClean="0"/>
              <a:t>Brown Swiss		550-650 kg</a:t>
            </a:r>
          </a:p>
          <a:p>
            <a:r>
              <a:rPr lang="nl-NL" dirty="0" err="1" smtClean="0"/>
              <a:t>Montbeliarde</a:t>
            </a:r>
            <a:r>
              <a:rPr lang="nl-NL" dirty="0" smtClean="0"/>
              <a:t>		700-800 kg</a:t>
            </a:r>
          </a:p>
          <a:p>
            <a:r>
              <a:rPr lang="nl-NL" dirty="0" smtClean="0"/>
              <a:t> 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Onderhoudsbehoefte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crossbreeding.be/holstein7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57412" y="2053431"/>
            <a:ext cx="48291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Onderhoudsbehoefte HF (650-750 kg)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aid.de/gfx/content/fleckvieh_doppelnutzung_kuh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46350"/>
            <a:ext cx="4899372" cy="3546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Fleckvieh</a:t>
            </a:r>
            <a:r>
              <a:rPr lang="nl-NL" dirty="0" smtClean="0"/>
              <a:t> 700-800 kg</a:t>
            </a: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dierenbeeldbank.nl/weblog/wp-content/uploads/2009/11/Jersey-blog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43250" y="2786856"/>
            <a:ext cx="28575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Jersey 450 kg</a:t>
            </a: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De formule voor de omrekening naar meetmelk is:</a:t>
            </a:r>
          </a:p>
          <a:p>
            <a:r>
              <a:rPr lang="nl-NL" dirty="0" smtClean="0"/>
              <a:t>Meetmelk is melk met 4% vet en 3,3 % eiwit </a:t>
            </a:r>
          </a:p>
          <a:p>
            <a:endParaRPr lang="nl-NL" dirty="0" smtClean="0"/>
          </a:p>
          <a:p>
            <a:r>
              <a:rPr lang="nl-NL" dirty="0" smtClean="0"/>
              <a:t>Mm = [0,337 + (0,116 . % V) + (0,06 . % E)] . M.</a:t>
            </a:r>
          </a:p>
          <a:p>
            <a:r>
              <a:rPr lang="nl-NL" dirty="0" smtClean="0"/>
              <a:t> </a:t>
            </a:r>
          </a:p>
          <a:p>
            <a:r>
              <a:rPr lang="nl-NL" dirty="0" smtClean="0"/>
              <a:t>% V is % vet en % E is % eiwit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Meetmelk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meetmelk zit er in de volgende melk:</a:t>
            </a:r>
          </a:p>
          <a:p>
            <a:r>
              <a:rPr lang="nl-NL" dirty="0" smtClean="0"/>
              <a:t>Mm = [0,337 + (0,116 . % V) + (0,06 . % E)] . M.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5% vet en 4% eiwit</a:t>
            </a:r>
          </a:p>
          <a:p>
            <a:r>
              <a:rPr lang="nl-NL" dirty="0" smtClean="0"/>
              <a:t>3,5% vet en 3,2% eiwit</a:t>
            </a:r>
          </a:p>
          <a:p>
            <a:r>
              <a:rPr lang="nl-NL" dirty="0" smtClean="0"/>
              <a:t>4,2% vet en 3,5% eiwit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Meetmelk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Energiebehoefte voor productie.</a:t>
            </a:r>
          </a:p>
          <a:p>
            <a:r>
              <a:rPr lang="nl-NL" dirty="0" smtClean="0"/>
              <a:t>Energiebehoefte 1 kg meetmelk is:</a:t>
            </a:r>
          </a:p>
          <a:p>
            <a:pPr lvl="1"/>
            <a:r>
              <a:rPr lang="nl-NL" dirty="0" smtClean="0"/>
              <a:t>442 VEM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Bereken de energiebehoefte van de volgende melk:</a:t>
            </a:r>
          </a:p>
          <a:p>
            <a:pPr lvl="1"/>
            <a:r>
              <a:rPr lang="nl-NL" dirty="0" smtClean="0"/>
              <a:t>4,7% vet en 3,8% eiwit</a:t>
            </a:r>
          </a:p>
          <a:p>
            <a:pPr lvl="1"/>
            <a:r>
              <a:rPr lang="nl-NL" dirty="0" smtClean="0"/>
              <a:t>4,5% vet en 3,5% eiwit</a:t>
            </a:r>
          </a:p>
          <a:p>
            <a:pPr lvl="1"/>
            <a:r>
              <a:rPr lang="nl-NL" dirty="0" smtClean="0"/>
              <a:t>3,8% vet en 3,1% eiwit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Energiebehoefte productie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Freeform 2"/>
          <p:cNvSpPr>
            <a:spLocks/>
          </p:cNvSpPr>
          <p:nvPr/>
        </p:nvSpPr>
        <p:spPr bwMode="auto">
          <a:xfrm>
            <a:off x="458788" y="2147888"/>
            <a:ext cx="7104062" cy="2911475"/>
          </a:xfrm>
          <a:custGeom>
            <a:avLst/>
            <a:gdLst/>
            <a:ahLst/>
            <a:cxnLst>
              <a:cxn ang="0">
                <a:pos x="0" y="1504"/>
              </a:cxn>
              <a:cxn ang="0">
                <a:pos x="192" y="1024"/>
              </a:cxn>
              <a:cxn ang="0">
                <a:pos x="480" y="592"/>
              </a:cxn>
              <a:cxn ang="0">
                <a:pos x="816" y="304"/>
              </a:cxn>
              <a:cxn ang="0">
                <a:pos x="1152" y="112"/>
              </a:cxn>
              <a:cxn ang="0">
                <a:pos x="1488" y="16"/>
              </a:cxn>
              <a:cxn ang="0">
                <a:pos x="1728" y="16"/>
              </a:cxn>
              <a:cxn ang="0">
                <a:pos x="2208" y="64"/>
              </a:cxn>
              <a:cxn ang="0">
                <a:pos x="2880" y="304"/>
              </a:cxn>
              <a:cxn ang="0">
                <a:pos x="3696" y="736"/>
              </a:cxn>
              <a:cxn ang="0">
                <a:pos x="4608" y="1312"/>
              </a:cxn>
              <a:cxn ang="0">
                <a:pos x="5760" y="2176"/>
              </a:cxn>
            </a:cxnLst>
            <a:rect l="0" t="0" r="r" b="b"/>
            <a:pathLst>
              <a:path w="5760" h="2176">
                <a:moveTo>
                  <a:pt x="0" y="1504"/>
                </a:moveTo>
                <a:cubicBezTo>
                  <a:pt x="56" y="1340"/>
                  <a:pt x="112" y="1176"/>
                  <a:pt x="192" y="1024"/>
                </a:cubicBezTo>
                <a:cubicBezTo>
                  <a:pt x="272" y="872"/>
                  <a:pt x="376" y="712"/>
                  <a:pt x="480" y="592"/>
                </a:cubicBezTo>
                <a:cubicBezTo>
                  <a:pt x="584" y="472"/>
                  <a:pt x="704" y="384"/>
                  <a:pt x="816" y="304"/>
                </a:cubicBezTo>
                <a:cubicBezTo>
                  <a:pt x="928" y="224"/>
                  <a:pt x="1040" y="160"/>
                  <a:pt x="1152" y="112"/>
                </a:cubicBezTo>
                <a:cubicBezTo>
                  <a:pt x="1264" y="64"/>
                  <a:pt x="1392" y="32"/>
                  <a:pt x="1488" y="16"/>
                </a:cubicBezTo>
                <a:cubicBezTo>
                  <a:pt x="1584" y="0"/>
                  <a:pt x="1608" y="8"/>
                  <a:pt x="1728" y="16"/>
                </a:cubicBezTo>
                <a:cubicBezTo>
                  <a:pt x="1848" y="24"/>
                  <a:pt x="2016" y="16"/>
                  <a:pt x="2208" y="64"/>
                </a:cubicBezTo>
                <a:cubicBezTo>
                  <a:pt x="2400" y="112"/>
                  <a:pt x="2632" y="192"/>
                  <a:pt x="2880" y="304"/>
                </a:cubicBezTo>
                <a:cubicBezTo>
                  <a:pt x="3128" y="416"/>
                  <a:pt x="3408" y="568"/>
                  <a:pt x="3696" y="736"/>
                </a:cubicBezTo>
                <a:cubicBezTo>
                  <a:pt x="3984" y="904"/>
                  <a:pt x="4264" y="1072"/>
                  <a:pt x="4608" y="1312"/>
                </a:cubicBezTo>
                <a:cubicBezTo>
                  <a:pt x="4952" y="1552"/>
                  <a:pt x="5356" y="1864"/>
                  <a:pt x="5760" y="2176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75" name="Freeform 3"/>
          <p:cNvSpPr>
            <a:spLocks/>
          </p:cNvSpPr>
          <p:nvPr/>
        </p:nvSpPr>
        <p:spPr bwMode="auto">
          <a:xfrm>
            <a:off x="458788" y="1527175"/>
            <a:ext cx="8134350" cy="2130425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624" y="1104"/>
              </a:cxn>
              <a:cxn ang="0">
                <a:pos x="1344" y="576"/>
              </a:cxn>
              <a:cxn ang="0">
                <a:pos x="1680" y="288"/>
              </a:cxn>
              <a:cxn ang="0">
                <a:pos x="1872" y="144"/>
              </a:cxn>
              <a:cxn ang="0">
                <a:pos x="2160" y="48"/>
              </a:cxn>
              <a:cxn ang="0">
                <a:pos x="2352" y="0"/>
              </a:cxn>
              <a:cxn ang="0">
                <a:pos x="2640" y="48"/>
              </a:cxn>
              <a:cxn ang="0">
                <a:pos x="3072" y="192"/>
              </a:cxn>
              <a:cxn ang="0">
                <a:pos x="4512" y="960"/>
              </a:cxn>
              <a:cxn ang="0">
                <a:pos x="5280" y="1344"/>
              </a:cxn>
              <a:cxn ang="0">
                <a:pos x="5904" y="1536"/>
              </a:cxn>
              <a:cxn ang="0">
                <a:pos x="6288" y="1584"/>
              </a:cxn>
              <a:cxn ang="0">
                <a:pos x="6816" y="1488"/>
              </a:cxn>
            </a:cxnLst>
            <a:rect l="0" t="0" r="r" b="b"/>
            <a:pathLst>
              <a:path w="6816" h="1592">
                <a:moveTo>
                  <a:pt x="0" y="1392"/>
                </a:moveTo>
                <a:cubicBezTo>
                  <a:pt x="200" y="1316"/>
                  <a:pt x="400" y="1240"/>
                  <a:pt x="624" y="1104"/>
                </a:cubicBezTo>
                <a:cubicBezTo>
                  <a:pt x="848" y="968"/>
                  <a:pt x="1168" y="712"/>
                  <a:pt x="1344" y="576"/>
                </a:cubicBezTo>
                <a:cubicBezTo>
                  <a:pt x="1520" y="440"/>
                  <a:pt x="1592" y="360"/>
                  <a:pt x="1680" y="288"/>
                </a:cubicBezTo>
                <a:cubicBezTo>
                  <a:pt x="1768" y="216"/>
                  <a:pt x="1792" y="184"/>
                  <a:pt x="1872" y="144"/>
                </a:cubicBezTo>
                <a:cubicBezTo>
                  <a:pt x="1952" y="104"/>
                  <a:pt x="2080" y="72"/>
                  <a:pt x="2160" y="48"/>
                </a:cubicBezTo>
                <a:cubicBezTo>
                  <a:pt x="2240" y="24"/>
                  <a:pt x="2272" y="0"/>
                  <a:pt x="2352" y="0"/>
                </a:cubicBezTo>
                <a:cubicBezTo>
                  <a:pt x="2432" y="0"/>
                  <a:pt x="2520" y="16"/>
                  <a:pt x="2640" y="48"/>
                </a:cubicBezTo>
                <a:cubicBezTo>
                  <a:pt x="2760" y="80"/>
                  <a:pt x="2760" y="40"/>
                  <a:pt x="3072" y="192"/>
                </a:cubicBezTo>
                <a:cubicBezTo>
                  <a:pt x="3384" y="344"/>
                  <a:pt x="4144" y="768"/>
                  <a:pt x="4512" y="960"/>
                </a:cubicBezTo>
                <a:cubicBezTo>
                  <a:pt x="4880" y="1152"/>
                  <a:pt x="5048" y="1248"/>
                  <a:pt x="5280" y="1344"/>
                </a:cubicBezTo>
                <a:cubicBezTo>
                  <a:pt x="5512" y="1440"/>
                  <a:pt x="5736" y="1496"/>
                  <a:pt x="5904" y="1536"/>
                </a:cubicBezTo>
                <a:cubicBezTo>
                  <a:pt x="6072" y="1576"/>
                  <a:pt x="6136" y="1592"/>
                  <a:pt x="6288" y="1584"/>
                </a:cubicBezTo>
                <a:cubicBezTo>
                  <a:pt x="6440" y="1576"/>
                  <a:pt x="6628" y="1532"/>
                  <a:pt x="6816" y="1488"/>
                </a:cubicBezTo>
              </a:path>
            </a:pathLst>
          </a:custGeom>
          <a:noFill/>
          <a:ln w="76200" cap="flat" cmpd="sng">
            <a:solidFill>
              <a:schemeClr val="tx2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76" name="Line 4"/>
          <p:cNvSpPr>
            <a:spLocks noChangeShapeType="1"/>
          </p:cNvSpPr>
          <p:nvPr/>
        </p:nvSpPr>
        <p:spPr bwMode="auto">
          <a:xfrm>
            <a:off x="458788" y="5637213"/>
            <a:ext cx="8250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77" name="Text Box 5"/>
          <p:cNvSpPr txBox="1">
            <a:spLocks noChangeArrowheads="1"/>
          </p:cNvSpPr>
          <p:nvPr/>
        </p:nvSpPr>
        <p:spPr bwMode="auto">
          <a:xfrm>
            <a:off x="309563" y="5648325"/>
            <a:ext cx="8742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0    1     2     3       4       5      6      7      8      9      10   11   12</a:t>
            </a:r>
          </a:p>
        </p:txBody>
      </p:sp>
      <p:sp>
        <p:nvSpPr>
          <p:cNvPr id="412678" name="Text Box 6"/>
          <p:cNvSpPr txBox="1">
            <a:spLocks noChangeArrowheads="1"/>
          </p:cNvSpPr>
          <p:nvPr/>
        </p:nvSpPr>
        <p:spPr bwMode="auto">
          <a:xfrm>
            <a:off x="3348038" y="6297613"/>
            <a:ext cx="2578100" cy="560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defTabSz="720725" eaLnBrk="0" hangingPunct="0"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Maand</a:t>
            </a:r>
          </a:p>
        </p:txBody>
      </p:sp>
      <p:sp>
        <p:nvSpPr>
          <p:cNvPr id="412679" name="Freeform 7"/>
          <p:cNvSpPr>
            <a:spLocks/>
          </p:cNvSpPr>
          <p:nvPr/>
        </p:nvSpPr>
        <p:spPr bwMode="auto">
          <a:xfrm>
            <a:off x="458788" y="2940050"/>
            <a:ext cx="8134350" cy="1573213"/>
          </a:xfrm>
          <a:custGeom>
            <a:avLst/>
            <a:gdLst/>
            <a:ahLst/>
            <a:cxnLst>
              <a:cxn ang="0">
                <a:pos x="6816" y="0"/>
              </a:cxn>
              <a:cxn ang="0">
                <a:pos x="6000" y="48"/>
              </a:cxn>
              <a:cxn ang="0">
                <a:pos x="5376" y="240"/>
              </a:cxn>
              <a:cxn ang="0">
                <a:pos x="4560" y="768"/>
              </a:cxn>
              <a:cxn ang="0">
                <a:pos x="3888" y="960"/>
              </a:cxn>
              <a:cxn ang="0">
                <a:pos x="3120" y="1008"/>
              </a:cxn>
              <a:cxn ang="0">
                <a:pos x="1776" y="1152"/>
              </a:cxn>
              <a:cxn ang="0">
                <a:pos x="1536" y="1152"/>
              </a:cxn>
              <a:cxn ang="0">
                <a:pos x="1200" y="1008"/>
              </a:cxn>
              <a:cxn ang="0">
                <a:pos x="528" y="288"/>
              </a:cxn>
              <a:cxn ang="0">
                <a:pos x="0" y="0"/>
              </a:cxn>
            </a:cxnLst>
            <a:rect l="0" t="0" r="r" b="b"/>
            <a:pathLst>
              <a:path w="6816" h="1176">
                <a:moveTo>
                  <a:pt x="6816" y="0"/>
                </a:moveTo>
                <a:cubicBezTo>
                  <a:pt x="6528" y="4"/>
                  <a:pt x="6240" y="8"/>
                  <a:pt x="6000" y="48"/>
                </a:cubicBezTo>
                <a:cubicBezTo>
                  <a:pt x="5760" y="88"/>
                  <a:pt x="5616" y="120"/>
                  <a:pt x="5376" y="240"/>
                </a:cubicBezTo>
                <a:cubicBezTo>
                  <a:pt x="5136" y="360"/>
                  <a:pt x="4808" y="648"/>
                  <a:pt x="4560" y="768"/>
                </a:cubicBezTo>
                <a:cubicBezTo>
                  <a:pt x="4312" y="888"/>
                  <a:pt x="4128" y="920"/>
                  <a:pt x="3888" y="960"/>
                </a:cubicBezTo>
                <a:cubicBezTo>
                  <a:pt x="3648" y="1000"/>
                  <a:pt x="3472" y="976"/>
                  <a:pt x="3120" y="1008"/>
                </a:cubicBezTo>
                <a:cubicBezTo>
                  <a:pt x="2768" y="1040"/>
                  <a:pt x="2040" y="1128"/>
                  <a:pt x="1776" y="1152"/>
                </a:cubicBezTo>
                <a:cubicBezTo>
                  <a:pt x="1512" y="1176"/>
                  <a:pt x="1632" y="1176"/>
                  <a:pt x="1536" y="1152"/>
                </a:cubicBezTo>
                <a:cubicBezTo>
                  <a:pt x="1440" y="1128"/>
                  <a:pt x="1368" y="1152"/>
                  <a:pt x="1200" y="1008"/>
                </a:cubicBezTo>
                <a:cubicBezTo>
                  <a:pt x="1032" y="864"/>
                  <a:pt x="728" y="456"/>
                  <a:pt x="528" y="288"/>
                </a:cubicBezTo>
                <a:cubicBezTo>
                  <a:pt x="328" y="120"/>
                  <a:pt x="164" y="60"/>
                  <a:pt x="0" y="0"/>
                </a:cubicBezTo>
              </a:path>
            </a:pathLst>
          </a:custGeom>
          <a:noFill/>
          <a:ln w="76200" cap="flat" cmpd="sng">
            <a:solidFill>
              <a:srgbClr val="CF0E3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80" name="Line 8"/>
          <p:cNvSpPr>
            <a:spLocks noChangeShapeType="1"/>
          </p:cNvSpPr>
          <p:nvPr/>
        </p:nvSpPr>
        <p:spPr bwMode="auto">
          <a:xfrm flipV="1">
            <a:off x="801688" y="1077913"/>
            <a:ext cx="0" cy="455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81" name="Line 9"/>
          <p:cNvSpPr>
            <a:spLocks noChangeShapeType="1"/>
          </p:cNvSpPr>
          <p:nvPr/>
        </p:nvSpPr>
        <p:spPr bwMode="auto">
          <a:xfrm flipV="1">
            <a:off x="458788" y="1014413"/>
            <a:ext cx="0" cy="462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82" name="Line 10"/>
          <p:cNvSpPr>
            <a:spLocks noChangeShapeType="1"/>
          </p:cNvSpPr>
          <p:nvPr/>
        </p:nvSpPr>
        <p:spPr bwMode="auto">
          <a:xfrm flipV="1">
            <a:off x="2292350" y="1014413"/>
            <a:ext cx="0" cy="462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83" name="Line 11"/>
          <p:cNvSpPr>
            <a:spLocks noChangeShapeType="1"/>
          </p:cNvSpPr>
          <p:nvPr/>
        </p:nvSpPr>
        <p:spPr bwMode="auto">
          <a:xfrm flipV="1">
            <a:off x="5213350" y="1014413"/>
            <a:ext cx="0" cy="462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84" name="Line 12"/>
          <p:cNvSpPr>
            <a:spLocks noChangeShapeType="1"/>
          </p:cNvSpPr>
          <p:nvPr/>
        </p:nvSpPr>
        <p:spPr bwMode="auto">
          <a:xfrm flipV="1">
            <a:off x="7562850" y="1014413"/>
            <a:ext cx="0" cy="462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85" name="Line 13"/>
          <p:cNvSpPr>
            <a:spLocks noChangeShapeType="1"/>
          </p:cNvSpPr>
          <p:nvPr/>
        </p:nvSpPr>
        <p:spPr bwMode="auto">
          <a:xfrm flipV="1">
            <a:off x="8193088" y="1077913"/>
            <a:ext cx="0" cy="455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86" name="Line 14"/>
          <p:cNvSpPr>
            <a:spLocks noChangeShapeType="1"/>
          </p:cNvSpPr>
          <p:nvPr/>
        </p:nvSpPr>
        <p:spPr bwMode="auto">
          <a:xfrm flipV="1">
            <a:off x="8709025" y="1077913"/>
            <a:ext cx="0" cy="4559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87" name="Text Box 15"/>
          <p:cNvSpPr txBox="1">
            <a:spLocks noChangeArrowheads="1"/>
          </p:cNvSpPr>
          <p:nvPr/>
        </p:nvSpPr>
        <p:spPr bwMode="auto">
          <a:xfrm>
            <a:off x="1031875" y="733425"/>
            <a:ext cx="1144588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 4</a:t>
            </a:r>
          </a:p>
        </p:txBody>
      </p:sp>
      <p:sp>
        <p:nvSpPr>
          <p:cNvPr id="412688" name="Text Box 16"/>
          <p:cNvSpPr txBox="1">
            <a:spLocks noChangeArrowheads="1"/>
          </p:cNvSpPr>
          <p:nvPr/>
        </p:nvSpPr>
        <p:spPr bwMode="auto">
          <a:xfrm rot="-5386844">
            <a:off x="7214394" y="1859757"/>
            <a:ext cx="1284287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 1</a:t>
            </a:r>
          </a:p>
        </p:txBody>
      </p:sp>
      <p:sp>
        <p:nvSpPr>
          <p:cNvPr id="412689" name="Text Box 17"/>
          <p:cNvSpPr txBox="1">
            <a:spLocks noChangeArrowheads="1"/>
          </p:cNvSpPr>
          <p:nvPr/>
        </p:nvSpPr>
        <p:spPr bwMode="auto">
          <a:xfrm>
            <a:off x="5843588" y="733425"/>
            <a:ext cx="1146175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 6</a:t>
            </a:r>
          </a:p>
        </p:txBody>
      </p:sp>
      <p:sp>
        <p:nvSpPr>
          <p:cNvPr id="412690" name="Text Box 18"/>
          <p:cNvSpPr txBox="1">
            <a:spLocks noChangeArrowheads="1"/>
          </p:cNvSpPr>
          <p:nvPr/>
        </p:nvSpPr>
        <p:spPr bwMode="auto">
          <a:xfrm rot="-5466364">
            <a:off x="28575" y="1776413"/>
            <a:ext cx="1219200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 3</a:t>
            </a:r>
          </a:p>
        </p:txBody>
      </p:sp>
      <p:sp>
        <p:nvSpPr>
          <p:cNvPr id="412691" name="Text Box 19"/>
          <p:cNvSpPr txBox="1">
            <a:spLocks noChangeArrowheads="1"/>
          </p:cNvSpPr>
          <p:nvPr/>
        </p:nvSpPr>
        <p:spPr bwMode="auto">
          <a:xfrm>
            <a:off x="3322638" y="733425"/>
            <a:ext cx="1146175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 5</a:t>
            </a:r>
          </a:p>
        </p:txBody>
      </p:sp>
      <p:sp>
        <p:nvSpPr>
          <p:cNvPr id="412692" name="Text Box 20"/>
          <p:cNvSpPr txBox="1">
            <a:spLocks noChangeArrowheads="1"/>
          </p:cNvSpPr>
          <p:nvPr/>
        </p:nvSpPr>
        <p:spPr bwMode="auto">
          <a:xfrm rot="-5479818">
            <a:off x="7787481" y="1808957"/>
            <a:ext cx="1284287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 2</a:t>
            </a:r>
          </a:p>
        </p:txBody>
      </p:sp>
      <p:sp>
        <p:nvSpPr>
          <p:cNvPr id="412693" name="Text Box 21"/>
          <p:cNvSpPr txBox="1">
            <a:spLocks noChangeArrowheads="1"/>
          </p:cNvSpPr>
          <p:nvPr/>
        </p:nvSpPr>
        <p:spPr bwMode="auto">
          <a:xfrm>
            <a:off x="5219700" y="1412875"/>
            <a:ext cx="1008063" cy="1158875"/>
          </a:xfrm>
          <a:prstGeom prst="rect">
            <a:avLst/>
          </a:prstGeom>
          <a:solidFill>
            <a:srgbClr val="042798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Droge Stof Opname</a:t>
            </a:r>
          </a:p>
        </p:txBody>
      </p:sp>
      <p:sp>
        <p:nvSpPr>
          <p:cNvPr id="412694" name="AutoShape 22"/>
          <p:cNvSpPr>
            <a:spLocks noChangeArrowheads="1"/>
          </p:cNvSpPr>
          <p:nvPr/>
        </p:nvSpPr>
        <p:spPr bwMode="auto">
          <a:xfrm>
            <a:off x="2771775" y="4437063"/>
            <a:ext cx="2005013" cy="671512"/>
          </a:xfrm>
          <a:prstGeom prst="upArrowCallout">
            <a:avLst>
              <a:gd name="adj1" fmla="val 7326"/>
              <a:gd name="adj2" fmla="val 21633"/>
              <a:gd name="adj3" fmla="val 24380"/>
              <a:gd name="adj4" fmla="val 46111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412695" name="Text Box 23"/>
          <p:cNvSpPr txBox="1">
            <a:spLocks noChangeArrowheads="1"/>
          </p:cNvSpPr>
          <p:nvPr/>
        </p:nvSpPr>
        <p:spPr bwMode="auto">
          <a:xfrm>
            <a:off x="2798763" y="4748213"/>
            <a:ext cx="1890712" cy="407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Lich.Gewicht</a:t>
            </a:r>
          </a:p>
        </p:txBody>
      </p:sp>
      <p:sp>
        <p:nvSpPr>
          <p:cNvPr id="412696" name="Text Box 24"/>
          <p:cNvSpPr txBox="1">
            <a:spLocks noChangeArrowheads="1"/>
          </p:cNvSpPr>
          <p:nvPr/>
        </p:nvSpPr>
        <p:spPr bwMode="auto">
          <a:xfrm>
            <a:off x="2987675" y="3357563"/>
            <a:ext cx="1647825" cy="622300"/>
          </a:xfrm>
          <a:prstGeom prst="rect">
            <a:avLst/>
          </a:prstGeom>
          <a:solidFill>
            <a:srgbClr val="042798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defTabSz="720725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Melk Productie</a:t>
            </a:r>
          </a:p>
        </p:txBody>
      </p:sp>
      <p:sp>
        <p:nvSpPr>
          <p:cNvPr id="412697" name="AutoShape 25"/>
          <p:cNvSpPr>
            <a:spLocks noChangeArrowheads="1"/>
          </p:cNvSpPr>
          <p:nvPr/>
        </p:nvSpPr>
        <p:spPr bwMode="auto">
          <a:xfrm flipH="1">
            <a:off x="4870450" y="1655763"/>
            <a:ext cx="630238" cy="835025"/>
          </a:xfrm>
          <a:custGeom>
            <a:avLst/>
            <a:gdLst>
              <a:gd name="G0" fmla="+- -1131027 0 0"/>
              <a:gd name="G1" fmla="+- -7042737 0 0"/>
              <a:gd name="G2" fmla="+- -1131027 0 -7042737"/>
              <a:gd name="G3" fmla="+- 10800 0 0"/>
              <a:gd name="G4" fmla="+- 0 0 -113102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052 0 0"/>
              <a:gd name="G9" fmla="+- 0 0 -7042737"/>
              <a:gd name="G10" fmla="+- 8052 0 2700"/>
              <a:gd name="G11" fmla="cos G10 -1131027"/>
              <a:gd name="G12" fmla="sin G10 -1131027"/>
              <a:gd name="G13" fmla="cos 13500 -1131027"/>
              <a:gd name="G14" fmla="sin 13500 -1131027"/>
              <a:gd name="G15" fmla="+- G11 10800 0"/>
              <a:gd name="G16" fmla="+- G12 10800 0"/>
              <a:gd name="G17" fmla="+- G13 10800 0"/>
              <a:gd name="G18" fmla="+- G14 10800 0"/>
              <a:gd name="G19" fmla="*/ 8052 1 2"/>
              <a:gd name="G20" fmla="+- G19 5400 0"/>
              <a:gd name="G21" fmla="cos G20 -1131027"/>
              <a:gd name="G22" fmla="sin G20 -1131027"/>
              <a:gd name="G23" fmla="+- G21 10800 0"/>
              <a:gd name="G24" fmla="+- G12 G23 G22"/>
              <a:gd name="G25" fmla="+- G22 G23 G11"/>
              <a:gd name="G26" fmla="cos 10800 -1131027"/>
              <a:gd name="G27" fmla="sin 10800 -1131027"/>
              <a:gd name="G28" fmla="cos 8052 -1131027"/>
              <a:gd name="G29" fmla="sin 8052 -113102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042737"/>
              <a:gd name="G36" fmla="sin G34 -7042737"/>
              <a:gd name="G37" fmla="+/ -7042737 -113102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052 G39"/>
              <a:gd name="G43" fmla="sin 805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810 w 21600"/>
              <a:gd name="T5" fmla="*/ 1232 h 21600"/>
              <a:gd name="T6" fmla="*/ 7971 w 21600"/>
              <a:gd name="T7" fmla="*/ 1808 h 21600"/>
              <a:gd name="T8" fmla="*/ 14535 w 21600"/>
              <a:gd name="T9" fmla="*/ 3666 h 21600"/>
              <a:gd name="T10" fmla="*/ 23692 w 21600"/>
              <a:gd name="T11" fmla="*/ 6794 h 21600"/>
              <a:gd name="T12" fmla="*/ 21010 w 21600"/>
              <a:gd name="T13" fmla="*/ 11893 h 21600"/>
              <a:gd name="T14" fmla="*/ 15911 w 21600"/>
              <a:gd name="T15" fmla="*/ 921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489" y="8411"/>
                </a:moveTo>
                <a:cubicBezTo>
                  <a:pt x="17443" y="5043"/>
                  <a:pt x="14326" y="2748"/>
                  <a:pt x="10800" y="2748"/>
                </a:cubicBezTo>
                <a:cubicBezTo>
                  <a:pt x="9980" y="2747"/>
                  <a:pt x="9165" y="2873"/>
                  <a:pt x="8383" y="3119"/>
                </a:cubicBezTo>
                <a:lnTo>
                  <a:pt x="7558" y="497"/>
                </a:lnTo>
                <a:cubicBezTo>
                  <a:pt x="8607" y="167"/>
                  <a:pt x="9700" y="-1"/>
                  <a:pt x="10800" y="0"/>
                </a:cubicBezTo>
                <a:cubicBezTo>
                  <a:pt x="15530" y="0"/>
                  <a:pt x="19710" y="3078"/>
                  <a:pt x="21113" y="7595"/>
                </a:cubicBezTo>
                <a:lnTo>
                  <a:pt x="23692" y="6794"/>
                </a:lnTo>
                <a:lnTo>
                  <a:pt x="21010" y="11893"/>
                </a:lnTo>
                <a:lnTo>
                  <a:pt x="15911" y="9212"/>
                </a:lnTo>
                <a:lnTo>
                  <a:pt x="18489" y="8411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98" name="AutoShape 26"/>
          <p:cNvSpPr>
            <a:spLocks noChangeArrowheads="1"/>
          </p:cNvSpPr>
          <p:nvPr/>
        </p:nvSpPr>
        <p:spPr bwMode="auto">
          <a:xfrm>
            <a:off x="4321175" y="3197225"/>
            <a:ext cx="720725" cy="396875"/>
          </a:xfrm>
          <a:custGeom>
            <a:avLst/>
            <a:gdLst>
              <a:gd name="G0" fmla="+- 11842 0 0"/>
              <a:gd name="G1" fmla="+- 18530 0 0"/>
              <a:gd name="G2" fmla="+- 10620 0 0"/>
              <a:gd name="G3" fmla="*/ 11842 1 2"/>
              <a:gd name="G4" fmla="+- G3 10800 0"/>
              <a:gd name="G5" fmla="+- 21600 11842 18530"/>
              <a:gd name="G6" fmla="+- 18530 10620 0"/>
              <a:gd name="G7" fmla="*/ G6 1 2"/>
              <a:gd name="G8" fmla="*/ 1853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30 1 2"/>
              <a:gd name="G15" fmla="+- G5 0 G4"/>
              <a:gd name="G16" fmla="+- G0 0 G4"/>
              <a:gd name="G17" fmla="*/ G2 G15 G16"/>
              <a:gd name="T0" fmla="*/ 16721 w 21600"/>
              <a:gd name="T1" fmla="*/ 0 h 21600"/>
              <a:gd name="T2" fmla="*/ 11842 w 21600"/>
              <a:gd name="T3" fmla="*/ 10620 h 21600"/>
              <a:gd name="T4" fmla="*/ 0 w 21600"/>
              <a:gd name="T5" fmla="*/ 19491 h 21600"/>
              <a:gd name="T6" fmla="*/ 9265 w 21600"/>
              <a:gd name="T7" fmla="*/ 21600 h 21600"/>
              <a:gd name="T8" fmla="*/ 18530 w 21600"/>
              <a:gd name="T9" fmla="*/ 16990 h 21600"/>
              <a:gd name="T10" fmla="*/ 21600 w 21600"/>
              <a:gd name="T11" fmla="*/ 1062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21" y="0"/>
                </a:moveTo>
                <a:lnTo>
                  <a:pt x="11842" y="10620"/>
                </a:lnTo>
                <a:lnTo>
                  <a:pt x="14912" y="10620"/>
                </a:lnTo>
                <a:lnTo>
                  <a:pt x="14912" y="17383"/>
                </a:lnTo>
                <a:lnTo>
                  <a:pt x="0" y="17383"/>
                </a:lnTo>
                <a:lnTo>
                  <a:pt x="0" y="21600"/>
                </a:lnTo>
                <a:lnTo>
                  <a:pt x="18530" y="21600"/>
                </a:lnTo>
                <a:lnTo>
                  <a:pt x="18530" y="10620"/>
                </a:lnTo>
                <a:lnTo>
                  <a:pt x="21600" y="1062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2699" name="Text Box 27"/>
          <p:cNvSpPr txBox="1">
            <a:spLocks noChangeArrowheads="1"/>
          </p:cNvSpPr>
          <p:nvPr/>
        </p:nvSpPr>
        <p:spPr bwMode="auto">
          <a:xfrm>
            <a:off x="3265488" y="1027113"/>
            <a:ext cx="1489075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Piek DMI</a:t>
            </a:r>
          </a:p>
        </p:txBody>
      </p:sp>
      <p:sp>
        <p:nvSpPr>
          <p:cNvPr id="412700" name="Text Box 28"/>
          <p:cNvSpPr txBox="1">
            <a:spLocks noChangeArrowheads="1"/>
          </p:cNvSpPr>
          <p:nvPr/>
        </p:nvSpPr>
        <p:spPr bwMode="auto">
          <a:xfrm>
            <a:off x="974725" y="1027113"/>
            <a:ext cx="1258888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Piek Melk</a:t>
            </a:r>
          </a:p>
        </p:txBody>
      </p:sp>
      <p:sp>
        <p:nvSpPr>
          <p:cNvPr id="412701" name="Text Box 29"/>
          <p:cNvSpPr txBox="1">
            <a:spLocks noChangeArrowheads="1"/>
          </p:cNvSpPr>
          <p:nvPr/>
        </p:nvSpPr>
        <p:spPr bwMode="auto">
          <a:xfrm>
            <a:off x="5843588" y="1027113"/>
            <a:ext cx="1146175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Oud</a:t>
            </a:r>
          </a:p>
        </p:txBody>
      </p:sp>
      <p:sp>
        <p:nvSpPr>
          <p:cNvPr id="412702" name="Text Box 30"/>
          <p:cNvSpPr txBox="1">
            <a:spLocks noChangeArrowheads="1"/>
          </p:cNvSpPr>
          <p:nvPr/>
        </p:nvSpPr>
        <p:spPr bwMode="auto">
          <a:xfrm rot="-13071">
            <a:off x="1031875" y="320675"/>
            <a:ext cx="858838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Start</a:t>
            </a:r>
          </a:p>
        </p:txBody>
      </p:sp>
      <p:sp>
        <p:nvSpPr>
          <p:cNvPr id="412703" name="Text Box 31"/>
          <p:cNvSpPr txBox="1">
            <a:spLocks noChangeArrowheads="1"/>
          </p:cNvSpPr>
          <p:nvPr/>
        </p:nvSpPr>
        <p:spPr bwMode="auto">
          <a:xfrm rot="2301286">
            <a:off x="7167563" y="696913"/>
            <a:ext cx="974725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Far Off</a:t>
            </a:r>
          </a:p>
        </p:txBody>
      </p:sp>
      <p:sp>
        <p:nvSpPr>
          <p:cNvPr id="412704" name="Text Box 32"/>
          <p:cNvSpPr txBox="1">
            <a:spLocks noChangeArrowheads="1"/>
          </p:cNvSpPr>
          <p:nvPr/>
        </p:nvSpPr>
        <p:spPr bwMode="auto">
          <a:xfrm rot="2417411">
            <a:off x="7491413" y="576263"/>
            <a:ext cx="1328737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82" tIns="36041" rIns="72082" bIns="36041">
            <a:spAutoFit/>
          </a:bodyPr>
          <a:lstStyle/>
          <a:p>
            <a:pPr algn="l" defTabSz="720725" eaLnBrk="0" hangingPunct="0">
              <a:spcBef>
                <a:spcPct val="50000"/>
              </a:spcBef>
            </a:pPr>
            <a:r>
              <a:rPr lang="en-US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Up</a:t>
            </a:r>
          </a:p>
        </p:txBody>
      </p:sp>
      <p:sp>
        <p:nvSpPr>
          <p:cNvPr id="412705" name="AutoShape 33"/>
          <p:cNvSpPr>
            <a:spLocks noChangeArrowheads="1"/>
          </p:cNvSpPr>
          <p:nvPr/>
        </p:nvSpPr>
        <p:spPr bwMode="auto">
          <a:xfrm flipH="1" flipV="1">
            <a:off x="573088" y="449263"/>
            <a:ext cx="458787" cy="963612"/>
          </a:xfrm>
          <a:custGeom>
            <a:avLst/>
            <a:gdLst>
              <a:gd name="G0" fmla="+- 12842 0 0"/>
              <a:gd name="G1" fmla="+- 18514 0 0"/>
              <a:gd name="G2" fmla="+- 7200 0 0"/>
              <a:gd name="G3" fmla="*/ 12842 1 2"/>
              <a:gd name="G4" fmla="+- G3 10800 0"/>
              <a:gd name="G5" fmla="+- 21600 12842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7221 w 21600"/>
              <a:gd name="T1" fmla="*/ 0 h 21600"/>
              <a:gd name="T2" fmla="*/ 12842 w 21600"/>
              <a:gd name="T3" fmla="*/ 7200 h 21600"/>
              <a:gd name="T4" fmla="*/ 0 w 21600"/>
              <a:gd name="T5" fmla="*/ 2009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221" y="0"/>
                </a:moveTo>
                <a:lnTo>
                  <a:pt x="12842" y="7200"/>
                </a:lnTo>
                <a:lnTo>
                  <a:pt x="15928" y="7200"/>
                </a:lnTo>
                <a:lnTo>
                  <a:pt x="15928" y="18583"/>
                </a:lnTo>
                <a:lnTo>
                  <a:pt x="0" y="18583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152128"/>
          </a:xfrm>
          <a:noFill/>
          <a:ln/>
        </p:spPr>
        <p:txBody>
          <a:bodyPr lIns="92075" tIns="46038" rIns="92075" bIns="46038"/>
          <a:lstStyle/>
          <a:p>
            <a:r>
              <a:rPr lang="nl-NL" sz="4400" dirty="0"/>
              <a:t>Programma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0768"/>
            <a:ext cx="5184502" cy="4729832"/>
          </a:xfrm>
          <a:noFill/>
          <a:ln/>
        </p:spPr>
        <p:txBody>
          <a:bodyPr lIns="92075" tIns="46038" rIns="92075" bIns="46038"/>
          <a:lstStyle/>
          <a:p>
            <a:pPr marL="0" indent="0"/>
            <a:r>
              <a:rPr lang="nl-NL" sz="2800" b="1" dirty="0" smtClean="0"/>
              <a:t> Terugblik </a:t>
            </a:r>
          </a:p>
          <a:p>
            <a:pPr marL="0" indent="0"/>
            <a:r>
              <a:rPr lang="nl-NL" sz="2800" b="1" dirty="0" smtClean="0"/>
              <a:t> Ruwvoer</a:t>
            </a:r>
          </a:p>
          <a:p>
            <a:pPr marL="0" indent="0"/>
            <a:r>
              <a:rPr lang="nl-NL" sz="2800" b="1" dirty="0" smtClean="0"/>
              <a:t>Onderhoudsbehoefte</a:t>
            </a:r>
          </a:p>
          <a:p>
            <a:pPr marL="0" indent="0"/>
            <a:r>
              <a:rPr lang="nl-NL" sz="2800" b="1" dirty="0" smtClean="0"/>
              <a:t> Meetmelk</a:t>
            </a:r>
          </a:p>
          <a:p>
            <a:pPr marL="0" indent="0"/>
            <a:r>
              <a:rPr lang="nl-NL" sz="2800" b="1" dirty="0" smtClean="0"/>
              <a:t> Koegebonden factoren</a:t>
            </a:r>
          </a:p>
          <a:p>
            <a:pPr marL="0" indent="0"/>
            <a:r>
              <a:rPr lang="nl-NL" sz="2800" b="1" dirty="0" smtClean="0"/>
              <a:t> Opdrachten</a:t>
            </a:r>
            <a:endParaRPr lang="nl-NL" sz="2400" b="1" dirty="0"/>
          </a:p>
        </p:txBody>
      </p:sp>
      <p:pic>
        <p:nvPicPr>
          <p:cNvPr id="291846" name="Picture 6" descr="ko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43725" y="2590800"/>
            <a:ext cx="2418949" cy="1676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686675" cy="1628775"/>
          </a:xfrm>
          <a:noFill/>
          <a:ln/>
        </p:spPr>
        <p:txBody>
          <a:bodyPr lIns="90487" tIns="44450" rIns="90487" bIns="44450"/>
          <a:lstStyle/>
          <a:p>
            <a:pPr algn="ctr"/>
            <a:r>
              <a:rPr lang="en-US" altLang="en-US" b="1" dirty="0" err="1" smtClean="0"/>
              <a:t>Voeropname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voor</a:t>
            </a:r>
            <a:r>
              <a:rPr lang="en-US" altLang="en-US" b="1" dirty="0"/>
              <a:t> en </a:t>
            </a:r>
            <a:r>
              <a:rPr lang="en-US" altLang="en-US" b="1" dirty="0" err="1"/>
              <a:t>na</a:t>
            </a:r>
            <a:r>
              <a:rPr lang="en-US" altLang="en-US" b="1" dirty="0"/>
              <a:t> </a:t>
            </a:r>
            <a:r>
              <a:rPr lang="en-US" altLang="en-US" b="1" dirty="0" err="1"/>
              <a:t>afkalven</a:t>
            </a:r>
            <a:endParaRPr lang="en-US" altLang="en-US" b="1" dirty="0"/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1169988" y="336391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endParaRPr lang="nl-NL" sz="2400">
              <a:latin typeface="Times New Roman" pitchFamily="18" charset="0"/>
            </a:endParaRPr>
          </a:p>
        </p:txBody>
      </p:sp>
      <p:sp>
        <p:nvSpPr>
          <p:cNvPr id="413701" name="Rectangle 5"/>
          <p:cNvSpPr>
            <a:spLocks noChangeArrowheads="1"/>
          </p:cNvSpPr>
          <p:nvPr/>
        </p:nvSpPr>
        <p:spPr bwMode="auto">
          <a:xfrm>
            <a:off x="1403350" y="1484313"/>
            <a:ext cx="7315200" cy="4876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sz="1800"/>
          </a:p>
        </p:txBody>
      </p:sp>
      <p:sp>
        <p:nvSpPr>
          <p:cNvPr id="413702" name="Rectangle 6"/>
          <p:cNvSpPr>
            <a:spLocks noChangeArrowheads="1"/>
          </p:cNvSpPr>
          <p:nvPr/>
        </p:nvSpPr>
        <p:spPr bwMode="auto">
          <a:xfrm>
            <a:off x="3101975" y="1825625"/>
            <a:ext cx="4652963" cy="3478213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03" name="Line 7"/>
          <p:cNvSpPr>
            <a:spLocks noChangeShapeType="1"/>
          </p:cNvSpPr>
          <p:nvPr/>
        </p:nvSpPr>
        <p:spPr bwMode="auto">
          <a:xfrm flipV="1">
            <a:off x="2959100" y="2671763"/>
            <a:ext cx="152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04" name="Line 8"/>
          <p:cNvSpPr>
            <a:spLocks noChangeShapeType="1"/>
          </p:cNvSpPr>
          <p:nvPr/>
        </p:nvSpPr>
        <p:spPr bwMode="auto">
          <a:xfrm>
            <a:off x="2962275" y="1827213"/>
            <a:ext cx="152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05" name="Line 9"/>
          <p:cNvSpPr>
            <a:spLocks noChangeShapeType="1"/>
          </p:cNvSpPr>
          <p:nvPr/>
        </p:nvSpPr>
        <p:spPr bwMode="auto">
          <a:xfrm>
            <a:off x="3103563" y="5313363"/>
            <a:ext cx="0" cy="7461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06" name="Line 10"/>
          <p:cNvSpPr>
            <a:spLocks noChangeShapeType="1"/>
          </p:cNvSpPr>
          <p:nvPr/>
        </p:nvSpPr>
        <p:spPr bwMode="auto">
          <a:xfrm>
            <a:off x="3759200" y="5313363"/>
            <a:ext cx="1588" cy="698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07" name="Line 11"/>
          <p:cNvSpPr>
            <a:spLocks noChangeShapeType="1"/>
          </p:cNvSpPr>
          <p:nvPr/>
        </p:nvSpPr>
        <p:spPr bwMode="auto">
          <a:xfrm>
            <a:off x="4418013" y="5313363"/>
            <a:ext cx="0" cy="7461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08" name="Line 12"/>
          <p:cNvSpPr>
            <a:spLocks noChangeShapeType="1"/>
          </p:cNvSpPr>
          <p:nvPr/>
        </p:nvSpPr>
        <p:spPr bwMode="auto">
          <a:xfrm>
            <a:off x="5059363" y="5313363"/>
            <a:ext cx="1587" cy="7461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09" name="Line 13"/>
          <p:cNvSpPr>
            <a:spLocks noChangeShapeType="1"/>
          </p:cNvSpPr>
          <p:nvPr/>
        </p:nvSpPr>
        <p:spPr bwMode="auto">
          <a:xfrm flipH="1">
            <a:off x="6359525" y="5313363"/>
            <a:ext cx="0" cy="7461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0" name="Line 14"/>
          <p:cNvSpPr>
            <a:spLocks noChangeShapeType="1"/>
          </p:cNvSpPr>
          <p:nvPr/>
        </p:nvSpPr>
        <p:spPr bwMode="auto">
          <a:xfrm>
            <a:off x="7019925" y="5313363"/>
            <a:ext cx="0" cy="7461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1" name="Line 15"/>
          <p:cNvSpPr>
            <a:spLocks noChangeShapeType="1"/>
          </p:cNvSpPr>
          <p:nvPr/>
        </p:nvSpPr>
        <p:spPr bwMode="auto">
          <a:xfrm>
            <a:off x="7659688" y="5313363"/>
            <a:ext cx="1587" cy="698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2" name="Line 16"/>
          <p:cNvSpPr>
            <a:spLocks noChangeShapeType="1"/>
          </p:cNvSpPr>
          <p:nvPr/>
        </p:nvSpPr>
        <p:spPr bwMode="auto">
          <a:xfrm>
            <a:off x="3092450" y="5295900"/>
            <a:ext cx="4652963" cy="1588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3" name="Freeform 17"/>
          <p:cNvSpPr>
            <a:spLocks/>
          </p:cNvSpPr>
          <p:nvPr/>
        </p:nvSpPr>
        <p:spPr bwMode="auto">
          <a:xfrm>
            <a:off x="3148013" y="1919288"/>
            <a:ext cx="4541837" cy="2767012"/>
          </a:xfrm>
          <a:custGeom>
            <a:avLst/>
            <a:gdLst/>
            <a:ahLst/>
            <a:cxnLst>
              <a:cxn ang="0">
                <a:pos x="0" y="1305"/>
              </a:cxn>
              <a:cxn ang="0">
                <a:pos x="58" y="1272"/>
              </a:cxn>
              <a:cxn ang="0">
                <a:pos x="115" y="1425"/>
              </a:cxn>
              <a:cxn ang="0">
                <a:pos x="173" y="1425"/>
              </a:cxn>
              <a:cxn ang="0">
                <a:pos x="231" y="1371"/>
              </a:cxn>
              <a:cxn ang="0">
                <a:pos x="288" y="1316"/>
              </a:cxn>
              <a:cxn ang="0">
                <a:pos x="346" y="1272"/>
              </a:cxn>
              <a:cxn ang="0">
                <a:pos x="404" y="1327"/>
              </a:cxn>
              <a:cxn ang="0">
                <a:pos x="462" y="1316"/>
              </a:cxn>
              <a:cxn ang="0">
                <a:pos x="519" y="1294"/>
              </a:cxn>
              <a:cxn ang="0">
                <a:pos x="577" y="1338"/>
              </a:cxn>
              <a:cxn ang="0">
                <a:pos x="635" y="1360"/>
              </a:cxn>
              <a:cxn ang="0">
                <a:pos x="704" y="1360"/>
              </a:cxn>
              <a:cxn ang="0">
                <a:pos x="762" y="1425"/>
              </a:cxn>
              <a:cxn ang="0">
                <a:pos x="819" y="1403"/>
              </a:cxn>
              <a:cxn ang="0">
                <a:pos x="877" y="1327"/>
              </a:cxn>
              <a:cxn ang="0">
                <a:pos x="935" y="1425"/>
              </a:cxn>
              <a:cxn ang="0">
                <a:pos x="992" y="1447"/>
              </a:cxn>
              <a:cxn ang="0">
                <a:pos x="1050" y="1546"/>
              </a:cxn>
              <a:cxn ang="0">
                <a:pos x="1108" y="1645"/>
              </a:cxn>
              <a:cxn ang="0">
                <a:pos x="1165" y="1699"/>
              </a:cxn>
              <a:cxn ang="0">
                <a:pos x="1223" y="1743"/>
              </a:cxn>
              <a:cxn ang="0">
                <a:pos x="1281" y="1261"/>
              </a:cxn>
              <a:cxn ang="0">
                <a:pos x="1338" y="1118"/>
              </a:cxn>
              <a:cxn ang="0">
                <a:pos x="1396" y="1162"/>
              </a:cxn>
              <a:cxn ang="0">
                <a:pos x="1465" y="1075"/>
              </a:cxn>
              <a:cxn ang="0">
                <a:pos x="1523" y="1031"/>
              </a:cxn>
              <a:cxn ang="0">
                <a:pos x="1581" y="691"/>
              </a:cxn>
              <a:cxn ang="0">
                <a:pos x="1638" y="669"/>
              </a:cxn>
              <a:cxn ang="0">
                <a:pos x="1696" y="450"/>
              </a:cxn>
              <a:cxn ang="0">
                <a:pos x="1754" y="570"/>
              </a:cxn>
              <a:cxn ang="0">
                <a:pos x="1811" y="559"/>
              </a:cxn>
              <a:cxn ang="0">
                <a:pos x="1869" y="559"/>
              </a:cxn>
              <a:cxn ang="0">
                <a:pos x="1927" y="362"/>
              </a:cxn>
              <a:cxn ang="0">
                <a:pos x="1985" y="548"/>
              </a:cxn>
              <a:cxn ang="0">
                <a:pos x="2042" y="439"/>
              </a:cxn>
              <a:cxn ang="0">
                <a:pos x="2100" y="417"/>
              </a:cxn>
              <a:cxn ang="0">
                <a:pos x="2169" y="406"/>
              </a:cxn>
              <a:cxn ang="0">
                <a:pos x="2227" y="329"/>
              </a:cxn>
              <a:cxn ang="0">
                <a:pos x="2285" y="406"/>
              </a:cxn>
              <a:cxn ang="0">
                <a:pos x="2342" y="252"/>
              </a:cxn>
              <a:cxn ang="0">
                <a:pos x="2400" y="231"/>
              </a:cxn>
              <a:cxn ang="0">
                <a:pos x="2458" y="44"/>
              </a:cxn>
              <a:cxn ang="0">
                <a:pos x="2515" y="143"/>
              </a:cxn>
              <a:cxn ang="0">
                <a:pos x="2573" y="44"/>
              </a:cxn>
              <a:cxn ang="0">
                <a:pos x="2631" y="44"/>
              </a:cxn>
              <a:cxn ang="0">
                <a:pos x="2688" y="66"/>
              </a:cxn>
              <a:cxn ang="0">
                <a:pos x="2746" y="0"/>
              </a:cxn>
              <a:cxn ang="0">
                <a:pos x="2804" y="66"/>
              </a:cxn>
              <a:cxn ang="0">
                <a:pos x="2861" y="209"/>
              </a:cxn>
            </a:cxnLst>
            <a:rect l="0" t="0" r="r" b="b"/>
            <a:pathLst>
              <a:path w="2861" h="1743">
                <a:moveTo>
                  <a:pt x="0" y="1305"/>
                </a:moveTo>
                <a:lnTo>
                  <a:pt x="58" y="1272"/>
                </a:lnTo>
                <a:lnTo>
                  <a:pt x="115" y="1425"/>
                </a:lnTo>
                <a:lnTo>
                  <a:pt x="173" y="1425"/>
                </a:lnTo>
                <a:lnTo>
                  <a:pt x="231" y="1371"/>
                </a:lnTo>
                <a:lnTo>
                  <a:pt x="288" y="1316"/>
                </a:lnTo>
                <a:lnTo>
                  <a:pt x="346" y="1272"/>
                </a:lnTo>
                <a:lnTo>
                  <a:pt x="404" y="1327"/>
                </a:lnTo>
                <a:lnTo>
                  <a:pt x="462" y="1316"/>
                </a:lnTo>
                <a:lnTo>
                  <a:pt x="519" y="1294"/>
                </a:lnTo>
                <a:lnTo>
                  <a:pt x="577" y="1338"/>
                </a:lnTo>
                <a:lnTo>
                  <a:pt x="635" y="1360"/>
                </a:lnTo>
                <a:lnTo>
                  <a:pt x="704" y="1360"/>
                </a:lnTo>
                <a:lnTo>
                  <a:pt x="762" y="1425"/>
                </a:lnTo>
                <a:lnTo>
                  <a:pt x="819" y="1403"/>
                </a:lnTo>
                <a:lnTo>
                  <a:pt x="877" y="1327"/>
                </a:lnTo>
                <a:lnTo>
                  <a:pt x="935" y="1425"/>
                </a:lnTo>
                <a:lnTo>
                  <a:pt x="992" y="1447"/>
                </a:lnTo>
                <a:lnTo>
                  <a:pt x="1050" y="1546"/>
                </a:lnTo>
                <a:lnTo>
                  <a:pt x="1108" y="1645"/>
                </a:lnTo>
                <a:lnTo>
                  <a:pt x="1165" y="1699"/>
                </a:lnTo>
                <a:lnTo>
                  <a:pt x="1223" y="1743"/>
                </a:lnTo>
                <a:lnTo>
                  <a:pt x="1281" y="1261"/>
                </a:lnTo>
                <a:lnTo>
                  <a:pt x="1338" y="1118"/>
                </a:lnTo>
                <a:lnTo>
                  <a:pt x="1396" y="1162"/>
                </a:lnTo>
                <a:lnTo>
                  <a:pt x="1465" y="1075"/>
                </a:lnTo>
                <a:lnTo>
                  <a:pt x="1523" y="1031"/>
                </a:lnTo>
                <a:lnTo>
                  <a:pt x="1581" y="691"/>
                </a:lnTo>
                <a:lnTo>
                  <a:pt x="1638" y="669"/>
                </a:lnTo>
                <a:lnTo>
                  <a:pt x="1696" y="450"/>
                </a:lnTo>
                <a:lnTo>
                  <a:pt x="1754" y="570"/>
                </a:lnTo>
                <a:lnTo>
                  <a:pt x="1811" y="559"/>
                </a:lnTo>
                <a:lnTo>
                  <a:pt x="1869" y="559"/>
                </a:lnTo>
                <a:lnTo>
                  <a:pt x="1927" y="362"/>
                </a:lnTo>
                <a:lnTo>
                  <a:pt x="1985" y="548"/>
                </a:lnTo>
                <a:lnTo>
                  <a:pt x="2042" y="439"/>
                </a:lnTo>
                <a:lnTo>
                  <a:pt x="2100" y="417"/>
                </a:lnTo>
                <a:lnTo>
                  <a:pt x="2169" y="406"/>
                </a:lnTo>
                <a:lnTo>
                  <a:pt x="2227" y="329"/>
                </a:lnTo>
                <a:lnTo>
                  <a:pt x="2285" y="406"/>
                </a:lnTo>
                <a:lnTo>
                  <a:pt x="2342" y="252"/>
                </a:lnTo>
                <a:lnTo>
                  <a:pt x="2400" y="231"/>
                </a:lnTo>
                <a:lnTo>
                  <a:pt x="2458" y="44"/>
                </a:lnTo>
                <a:lnTo>
                  <a:pt x="2515" y="143"/>
                </a:lnTo>
                <a:lnTo>
                  <a:pt x="2573" y="44"/>
                </a:lnTo>
                <a:lnTo>
                  <a:pt x="2631" y="44"/>
                </a:lnTo>
                <a:lnTo>
                  <a:pt x="2688" y="66"/>
                </a:lnTo>
                <a:lnTo>
                  <a:pt x="2746" y="0"/>
                </a:lnTo>
                <a:lnTo>
                  <a:pt x="2804" y="66"/>
                </a:lnTo>
                <a:lnTo>
                  <a:pt x="2861" y="209"/>
                </a:lnTo>
              </a:path>
            </a:pathLst>
          </a:custGeom>
          <a:noFill/>
          <a:ln w="3651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4" name="Rectangle 18"/>
          <p:cNvSpPr>
            <a:spLocks noChangeArrowheads="1"/>
          </p:cNvSpPr>
          <p:nvPr/>
        </p:nvSpPr>
        <p:spPr bwMode="auto">
          <a:xfrm>
            <a:off x="3092450" y="3938588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5" name="Rectangle 19"/>
          <p:cNvSpPr>
            <a:spLocks noChangeArrowheads="1"/>
          </p:cNvSpPr>
          <p:nvPr/>
        </p:nvSpPr>
        <p:spPr bwMode="auto">
          <a:xfrm>
            <a:off x="3101975" y="3948113"/>
            <a:ext cx="109538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6" name="Rectangle 20"/>
          <p:cNvSpPr>
            <a:spLocks noChangeArrowheads="1"/>
          </p:cNvSpPr>
          <p:nvPr/>
        </p:nvSpPr>
        <p:spPr bwMode="auto">
          <a:xfrm>
            <a:off x="3184525" y="3886200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7" name="Rectangle 21"/>
          <p:cNvSpPr>
            <a:spLocks noChangeArrowheads="1"/>
          </p:cNvSpPr>
          <p:nvPr/>
        </p:nvSpPr>
        <p:spPr bwMode="auto">
          <a:xfrm>
            <a:off x="3194050" y="3895725"/>
            <a:ext cx="109538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8" name="Rectangle 22"/>
          <p:cNvSpPr>
            <a:spLocks noChangeArrowheads="1"/>
          </p:cNvSpPr>
          <p:nvPr/>
        </p:nvSpPr>
        <p:spPr bwMode="auto">
          <a:xfrm>
            <a:off x="3276600" y="4129088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19" name="Rectangle 23"/>
          <p:cNvSpPr>
            <a:spLocks noChangeArrowheads="1"/>
          </p:cNvSpPr>
          <p:nvPr/>
        </p:nvSpPr>
        <p:spPr bwMode="auto">
          <a:xfrm>
            <a:off x="3286125" y="4138613"/>
            <a:ext cx="109538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0" name="Rectangle 24"/>
          <p:cNvSpPr>
            <a:spLocks noChangeArrowheads="1"/>
          </p:cNvSpPr>
          <p:nvPr/>
        </p:nvSpPr>
        <p:spPr bwMode="auto">
          <a:xfrm>
            <a:off x="3367088" y="4129088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1" name="Rectangle 25"/>
          <p:cNvSpPr>
            <a:spLocks noChangeArrowheads="1"/>
          </p:cNvSpPr>
          <p:nvPr/>
        </p:nvSpPr>
        <p:spPr bwMode="auto">
          <a:xfrm>
            <a:off x="3376613" y="4138613"/>
            <a:ext cx="109537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2" name="Rectangle 26"/>
          <p:cNvSpPr>
            <a:spLocks noChangeArrowheads="1"/>
          </p:cNvSpPr>
          <p:nvPr/>
        </p:nvSpPr>
        <p:spPr bwMode="auto">
          <a:xfrm>
            <a:off x="3459163" y="4043363"/>
            <a:ext cx="109537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3" name="Rectangle 27"/>
          <p:cNvSpPr>
            <a:spLocks noChangeArrowheads="1"/>
          </p:cNvSpPr>
          <p:nvPr/>
        </p:nvSpPr>
        <p:spPr bwMode="auto">
          <a:xfrm>
            <a:off x="3468688" y="4052888"/>
            <a:ext cx="109537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4" name="Rectangle 28"/>
          <p:cNvSpPr>
            <a:spLocks noChangeArrowheads="1"/>
          </p:cNvSpPr>
          <p:nvPr/>
        </p:nvSpPr>
        <p:spPr bwMode="auto">
          <a:xfrm>
            <a:off x="3551238" y="3956050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5" name="Rectangle 29"/>
          <p:cNvSpPr>
            <a:spLocks noChangeArrowheads="1"/>
          </p:cNvSpPr>
          <p:nvPr/>
        </p:nvSpPr>
        <p:spPr bwMode="auto">
          <a:xfrm>
            <a:off x="3560763" y="3965575"/>
            <a:ext cx="109537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6" name="Rectangle 30"/>
          <p:cNvSpPr>
            <a:spLocks noChangeArrowheads="1"/>
          </p:cNvSpPr>
          <p:nvPr/>
        </p:nvSpPr>
        <p:spPr bwMode="auto">
          <a:xfrm>
            <a:off x="3643313" y="3886200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7" name="Rectangle 31"/>
          <p:cNvSpPr>
            <a:spLocks noChangeArrowheads="1"/>
          </p:cNvSpPr>
          <p:nvPr/>
        </p:nvSpPr>
        <p:spPr bwMode="auto">
          <a:xfrm>
            <a:off x="3652838" y="3895725"/>
            <a:ext cx="107950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8" name="Rectangle 32"/>
          <p:cNvSpPr>
            <a:spLocks noChangeArrowheads="1"/>
          </p:cNvSpPr>
          <p:nvPr/>
        </p:nvSpPr>
        <p:spPr bwMode="auto">
          <a:xfrm>
            <a:off x="3733800" y="3973513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29" name="Rectangle 33"/>
          <p:cNvSpPr>
            <a:spLocks noChangeArrowheads="1"/>
          </p:cNvSpPr>
          <p:nvPr/>
        </p:nvSpPr>
        <p:spPr bwMode="auto">
          <a:xfrm>
            <a:off x="3743325" y="3983038"/>
            <a:ext cx="109538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0" name="Rectangle 34"/>
          <p:cNvSpPr>
            <a:spLocks noChangeArrowheads="1"/>
          </p:cNvSpPr>
          <p:nvPr/>
        </p:nvSpPr>
        <p:spPr bwMode="auto">
          <a:xfrm>
            <a:off x="3825875" y="3956050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1" name="Rectangle 35"/>
          <p:cNvSpPr>
            <a:spLocks noChangeArrowheads="1"/>
          </p:cNvSpPr>
          <p:nvPr/>
        </p:nvSpPr>
        <p:spPr bwMode="auto">
          <a:xfrm>
            <a:off x="3835400" y="3965575"/>
            <a:ext cx="109538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2" name="Rectangle 36"/>
          <p:cNvSpPr>
            <a:spLocks noChangeArrowheads="1"/>
          </p:cNvSpPr>
          <p:nvPr/>
        </p:nvSpPr>
        <p:spPr bwMode="auto">
          <a:xfrm>
            <a:off x="3917950" y="3921125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3" name="Rectangle 37"/>
          <p:cNvSpPr>
            <a:spLocks noChangeArrowheads="1"/>
          </p:cNvSpPr>
          <p:nvPr/>
        </p:nvSpPr>
        <p:spPr bwMode="auto">
          <a:xfrm>
            <a:off x="3927475" y="3930650"/>
            <a:ext cx="107950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4" name="Rectangle 38"/>
          <p:cNvSpPr>
            <a:spLocks noChangeArrowheads="1"/>
          </p:cNvSpPr>
          <p:nvPr/>
        </p:nvSpPr>
        <p:spPr bwMode="auto">
          <a:xfrm>
            <a:off x="4008438" y="3990975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5" name="Rectangle 39"/>
          <p:cNvSpPr>
            <a:spLocks noChangeArrowheads="1"/>
          </p:cNvSpPr>
          <p:nvPr/>
        </p:nvSpPr>
        <p:spPr bwMode="auto">
          <a:xfrm>
            <a:off x="4017963" y="4000500"/>
            <a:ext cx="109537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6" name="Rectangle 40"/>
          <p:cNvSpPr>
            <a:spLocks noChangeArrowheads="1"/>
          </p:cNvSpPr>
          <p:nvPr/>
        </p:nvSpPr>
        <p:spPr bwMode="auto">
          <a:xfrm>
            <a:off x="4100513" y="4025900"/>
            <a:ext cx="109537" cy="103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7" name="Rectangle 41"/>
          <p:cNvSpPr>
            <a:spLocks noChangeArrowheads="1"/>
          </p:cNvSpPr>
          <p:nvPr/>
        </p:nvSpPr>
        <p:spPr bwMode="auto">
          <a:xfrm>
            <a:off x="4110038" y="4035425"/>
            <a:ext cx="109537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8" name="Rectangle 42"/>
          <p:cNvSpPr>
            <a:spLocks noChangeArrowheads="1"/>
          </p:cNvSpPr>
          <p:nvPr/>
        </p:nvSpPr>
        <p:spPr bwMode="auto">
          <a:xfrm>
            <a:off x="4210050" y="4025900"/>
            <a:ext cx="109538" cy="103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39" name="Rectangle 43"/>
          <p:cNvSpPr>
            <a:spLocks noChangeArrowheads="1"/>
          </p:cNvSpPr>
          <p:nvPr/>
        </p:nvSpPr>
        <p:spPr bwMode="auto">
          <a:xfrm>
            <a:off x="4219575" y="4035425"/>
            <a:ext cx="109538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0" name="Rectangle 44"/>
          <p:cNvSpPr>
            <a:spLocks noChangeArrowheads="1"/>
          </p:cNvSpPr>
          <p:nvPr/>
        </p:nvSpPr>
        <p:spPr bwMode="auto">
          <a:xfrm>
            <a:off x="4302125" y="4129088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1" name="Rectangle 45"/>
          <p:cNvSpPr>
            <a:spLocks noChangeArrowheads="1"/>
          </p:cNvSpPr>
          <p:nvPr/>
        </p:nvSpPr>
        <p:spPr bwMode="auto">
          <a:xfrm>
            <a:off x="4311650" y="4138613"/>
            <a:ext cx="109538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2" name="Rectangle 46"/>
          <p:cNvSpPr>
            <a:spLocks noChangeArrowheads="1"/>
          </p:cNvSpPr>
          <p:nvPr/>
        </p:nvSpPr>
        <p:spPr bwMode="auto">
          <a:xfrm>
            <a:off x="4394200" y="4095750"/>
            <a:ext cx="109538" cy="103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3" name="Rectangle 47"/>
          <p:cNvSpPr>
            <a:spLocks noChangeArrowheads="1"/>
          </p:cNvSpPr>
          <p:nvPr/>
        </p:nvSpPr>
        <p:spPr bwMode="auto">
          <a:xfrm>
            <a:off x="4403725" y="4105275"/>
            <a:ext cx="107950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4" name="Rectangle 48"/>
          <p:cNvSpPr>
            <a:spLocks noChangeArrowheads="1"/>
          </p:cNvSpPr>
          <p:nvPr/>
        </p:nvSpPr>
        <p:spPr bwMode="auto">
          <a:xfrm>
            <a:off x="4484688" y="3973513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5" name="Rectangle 49"/>
          <p:cNvSpPr>
            <a:spLocks noChangeArrowheads="1"/>
          </p:cNvSpPr>
          <p:nvPr/>
        </p:nvSpPr>
        <p:spPr bwMode="auto">
          <a:xfrm>
            <a:off x="4494213" y="3983038"/>
            <a:ext cx="109537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6" name="Rectangle 50"/>
          <p:cNvSpPr>
            <a:spLocks noChangeArrowheads="1"/>
          </p:cNvSpPr>
          <p:nvPr/>
        </p:nvSpPr>
        <p:spPr bwMode="auto">
          <a:xfrm>
            <a:off x="4576763" y="4129088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7" name="Rectangle 51"/>
          <p:cNvSpPr>
            <a:spLocks noChangeArrowheads="1"/>
          </p:cNvSpPr>
          <p:nvPr/>
        </p:nvSpPr>
        <p:spPr bwMode="auto">
          <a:xfrm>
            <a:off x="4586288" y="4138613"/>
            <a:ext cx="109537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8" name="Rectangle 52"/>
          <p:cNvSpPr>
            <a:spLocks noChangeArrowheads="1"/>
          </p:cNvSpPr>
          <p:nvPr/>
        </p:nvSpPr>
        <p:spPr bwMode="auto">
          <a:xfrm>
            <a:off x="4668838" y="4164013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49" name="Rectangle 53"/>
          <p:cNvSpPr>
            <a:spLocks noChangeArrowheads="1"/>
          </p:cNvSpPr>
          <p:nvPr/>
        </p:nvSpPr>
        <p:spPr bwMode="auto">
          <a:xfrm>
            <a:off x="4678363" y="4173538"/>
            <a:ext cx="107950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0" name="Rectangle 54"/>
          <p:cNvSpPr>
            <a:spLocks noChangeArrowheads="1"/>
          </p:cNvSpPr>
          <p:nvPr/>
        </p:nvSpPr>
        <p:spPr bwMode="auto">
          <a:xfrm>
            <a:off x="4759325" y="4321175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1" name="Rectangle 55"/>
          <p:cNvSpPr>
            <a:spLocks noChangeArrowheads="1"/>
          </p:cNvSpPr>
          <p:nvPr/>
        </p:nvSpPr>
        <p:spPr bwMode="auto">
          <a:xfrm>
            <a:off x="4768850" y="4330700"/>
            <a:ext cx="109538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2" name="Rectangle 56"/>
          <p:cNvSpPr>
            <a:spLocks noChangeArrowheads="1"/>
          </p:cNvSpPr>
          <p:nvPr/>
        </p:nvSpPr>
        <p:spPr bwMode="auto">
          <a:xfrm>
            <a:off x="4851400" y="4478338"/>
            <a:ext cx="109538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3" name="Rectangle 57"/>
          <p:cNvSpPr>
            <a:spLocks noChangeArrowheads="1"/>
          </p:cNvSpPr>
          <p:nvPr/>
        </p:nvSpPr>
        <p:spPr bwMode="auto">
          <a:xfrm>
            <a:off x="4860925" y="4487863"/>
            <a:ext cx="109538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4" name="Rectangle 58"/>
          <p:cNvSpPr>
            <a:spLocks noChangeArrowheads="1"/>
          </p:cNvSpPr>
          <p:nvPr/>
        </p:nvSpPr>
        <p:spPr bwMode="auto">
          <a:xfrm>
            <a:off x="4943475" y="4565650"/>
            <a:ext cx="109538" cy="103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5" name="Rectangle 59"/>
          <p:cNvSpPr>
            <a:spLocks noChangeArrowheads="1"/>
          </p:cNvSpPr>
          <p:nvPr/>
        </p:nvSpPr>
        <p:spPr bwMode="auto">
          <a:xfrm>
            <a:off x="4953000" y="4575175"/>
            <a:ext cx="107950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6" name="Rectangle 60"/>
          <p:cNvSpPr>
            <a:spLocks noChangeArrowheads="1"/>
          </p:cNvSpPr>
          <p:nvPr/>
        </p:nvSpPr>
        <p:spPr bwMode="auto">
          <a:xfrm>
            <a:off x="5033963" y="4633913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7" name="Rectangle 61"/>
          <p:cNvSpPr>
            <a:spLocks noChangeArrowheads="1"/>
          </p:cNvSpPr>
          <p:nvPr/>
        </p:nvSpPr>
        <p:spPr bwMode="auto">
          <a:xfrm>
            <a:off x="5043488" y="4643438"/>
            <a:ext cx="109537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8" name="Rectangle 62"/>
          <p:cNvSpPr>
            <a:spLocks noChangeArrowheads="1"/>
          </p:cNvSpPr>
          <p:nvPr/>
        </p:nvSpPr>
        <p:spPr bwMode="auto">
          <a:xfrm>
            <a:off x="5126038" y="3868738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59" name="Rectangle 63"/>
          <p:cNvSpPr>
            <a:spLocks noChangeArrowheads="1"/>
          </p:cNvSpPr>
          <p:nvPr/>
        </p:nvSpPr>
        <p:spPr bwMode="auto">
          <a:xfrm>
            <a:off x="5135563" y="3878263"/>
            <a:ext cx="109537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0" name="Rectangle 64"/>
          <p:cNvSpPr>
            <a:spLocks noChangeArrowheads="1"/>
          </p:cNvSpPr>
          <p:nvPr/>
        </p:nvSpPr>
        <p:spPr bwMode="auto">
          <a:xfrm>
            <a:off x="5218113" y="3643313"/>
            <a:ext cx="109537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1" name="Rectangle 65"/>
          <p:cNvSpPr>
            <a:spLocks noChangeArrowheads="1"/>
          </p:cNvSpPr>
          <p:nvPr/>
        </p:nvSpPr>
        <p:spPr bwMode="auto">
          <a:xfrm>
            <a:off x="5227638" y="3652838"/>
            <a:ext cx="109537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2" name="Rectangle 66"/>
          <p:cNvSpPr>
            <a:spLocks noChangeArrowheads="1"/>
          </p:cNvSpPr>
          <p:nvPr/>
        </p:nvSpPr>
        <p:spPr bwMode="auto">
          <a:xfrm>
            <a:off x="5308600" y="3711575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3" name="Rectangle 67"/>
          <p:cNvSpPr>
            <a:spLocks noChangeArrowheads="1"/>
          </p:cNvSpPr>
          <p:nvPr/>
        </p:nvSpPr>
        <p:spPr bwMode="auto">
          <a:xfrm>
            <a:off x="5318125" y="3721100"/>
            <a:ext cx="109538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4" name="Rectangle 68"/>
          <p:cNvSpPr>
            <a:spLocks noChangeArrowheads="1"/>
          </p:cNvSpPr>
          <p:nvPr/>
        </p:nvSpPr>
        <p:spPr bwMode="auto">
          <a:xfrm>
            <a:off x="5419725" y="3573463"/>
            <a:ext cx="109538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5" name="Rectangle 69"/>
          <p:cNvSpPr>
            <a:spLocks noChangeArrowheads="1"/>
          </p:cNvSpPr>
          <p:nvPr/>
        </p:nvSpPr>
        <p:spPr bwMode="auto">
          <a:xfrm>
            <a:off x="5429250" y="3582988"/>
            <a:ext cx="107950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6" name="Rectangle 70"/>
          <p:cNvSpPr>
            <a:spLocks noChangeArrowheads="1"/>
          </p:cNvSpPr>
          <p:nvPr/>
        </p:nvSpPr>
        <p:spPr bwMode="auto">
          <a:xfrm>
            <a:off x="5510213" y="3503613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7" name="Rectangle 71"/>
          <p:cNvSpPr>
            <a:spLocks noChangeArrowheads="1"/>
          </p:cNvSpPr>
          <p:nvPr/>
        </p:nvSpPr>
        <p:spPr bwMode="auto">
          <a:xfrm>
            <a:off x="5519738" y="3513138"/>
            <a:ext cx="109537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8" name="Rectangle 72"/>
          <p:cNvSpPr>
            <a:spLocks noChangeArrowheads="1"/>
          </p:cNvSpPr>
          <p:nvPr/>
        </p:nvSpPr>
        <p:spPr bwMode="auto">
          <a:xfrm>
            <a:off x="5602288" y="2963863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69" name="Rectangle 73"/>
          <p:cNvSpPr>
            <a:spLocks noChangeArrowheads="1"/>
          </p:cNvSpPr>
          <p:nvPr/>
        </p:nvSpPr>
        <p:spPr bwMode="auto">
          <a:xfrm>
            <a:off x="5611813" y="2973388"/>
            <a:ext cx="109537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0" name="Rectangle 74"/>
          <p:cNvSpPr>
            <a:spLocks noChangeArrowheads="1"/>
          </p:cNvSpPr>
          <p:nvPr/>
        </p:nvSpPr>
        <p:spPr bwMode="auto">
          <a:xfrm>
            <a:off x="5694363" y="2928938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1" name="Rectangle 75"/>
          <p:cNvSpPr>
            <a:spLocks noChangeArrowheads="1"/>
          </p:cNvSpPr>
          <p:nvPr/>
        </p:nvSpPr>
        <p:spPr bwMode="auto">
          <a:xfrm>
            <a:off x="5703888" y="2938463"/>
            <a:ext cx="109537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2" name="Rectangle 76"/>
          <p:cNvSpPr>
            <a:spLocks noChangeArrowheads="1"/>
          </p:cNvSpPr>
          <p:nvPr/>
        </p:nvSpPr>
        <p:spPr bwMode="auto">
          <a:xfrm>
            <a:off x="5784850" y="2581275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3" name="Rectangle 77"/>
          <p:cNvSpPr>
            <a:spLocks noChangeArrowheads="1"/>
          </p:cNvSpPr>
          <p:nvPr/>
        </p:nvSpPr>
        <p:spPr bwMode="auto">
          <a:xfrm>
            <a:off x="5794375" y="2590800"/>
            <a:ext cx="109538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4" name="Rectangle 78"/>
          <p:cNvSpPr>
            <a:spLocks noChangeArrowheads="1"/>
          </p:cNvSpPr>
          <p:nvPr/>
        </p:nvSpPr>
        <p:spPr bwMode="auto">
          <a:xfrm>
            <a:off x="5876925" y="2771775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5" name="Rectangle 79"/>
          <p:cNvSpPr>
            <a:spLocks noChangeArrowheads="1"/>
          </p:cNvSpPr>
          <p:nvPr/>
        </p:nvSpPr>
        <p:spPr bwMode="auto">
          <a:xfrm>
            <a:off x="5886450" y="2781300"/>
            <a:ext cx="109538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6" name="Rectangle 80"/>
          <p:cNvSpPr>
            <a:spLocks noChangeArrowheads="1"/>
          </p:cNvSpPr>
          <p:nvPr/>
        </p:nvSpPr>
        <p:spPr bwMode="auto">
          <a:xfrm>
            <a:off x="5969000" y="2754313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7" name="Rectangle 81"/>
          <p:cNvSpPr>
            <a:spLocks noChangeArrowheads="1"/>
          </p:cNvSpPr>
          <p:nvPr/>
        </p:nvSpPr>
        <p:spPr bwMode="auto">
          <a:xfrm>
            <a:off x="5978525" y="2763838"/>
            <a:ext cx="109538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8" name="Rectangle 82"/>
          <p:cNvSpPr>
            <a:spLocks noChangeArrowheads="1"/>
          </p:cNvSpPr>
          <p:nvPr/>
        </p:nvSpPr>
        <p:spPr bwMode="auto">
          <a:xfrm>
            <a:off x="6061075" y="2754313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79" name="Rectangle 83"/>
          <p:cNvSpPr>
            <a:spLocks noChangeArrowheads="1"/>
          </p:cNvSpPr>
          <p:nvPr/>
        </p:nvSpPr>
        <p:spPr bwMode="auto">
          <a:xfrm>
            <a:off x="6070600" y="2763838"/>
            <a:ext cx="107950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0" name="Rectangle 84"/>
          <p:cNvSpPr>
            <a:spLocks noChangeArrowheads="1"/>
          </p:cNvSpPr>
          <p:nvPr/>
        </p:nvSpPr>
        <p:spPr bwMode="auto">
          <a:xfrm>
            <a:off x="6151563" y="2441575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1" name="Rectangle 85"/>
          <p:cNvSpPr>
            <a:spLocks noChangeArrowheads="1"/>
          </p:cNvSpPr>
          <p:nvPr/>
        </p:nvSpPr>
        <p:spPr bwMode="auto">
          <a:xfrm>
            <a:off x="6161088" y="2451100"/>
            <a:ext cx="109537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2" name="Rectangle 86"/>
          <p:cNvSpPr>
            <a:spLocks noChangeArrowheads="1"/>
          </p:cNvSpPr>
          <p:nvPr/>
        </p:nvSpPr>
        <p:spPr bwMode="auto">
          <a:xfrm>
            <a:off x="6243638" y="2738438"/>
            <a:ext cx="109537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3" name="Rectangle 87"/>
          <p:cNvSpPr>
            <a:spLocks noChangeArrowheads="1"/>
          </p:cNvSpPr>
          <p:nvPr/>
        </p:nvSpPr>
        <p:spPr bwMode="auto">
          <a:xfrm>
            <a:off x="6253163" y="2747963"/>
            <a:ext cx="109537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4" name="Rectangle 88"/>
          <p:cNvSpPr>
            <a:spLocks noChangeArrowheads="1"/>
          </p:cNvSpPr>
          <p:nvPr/>
        </p:nvSpPr>
        <p:spPr bwMode="auto">
          <a:xfrm>
            <a:off x="6335713" y="2563813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5" name="Rectangle 89"/>
          <p:cNvSpPr>
            <a:spLocks noChangeArrowheads="1"/>
          </p:cNvSpPr>
          <p:nvPr/>
        </p:nvSpPr>
        <p:spPr bwMode="auto">
          <a:xfrm>
            <a:off x="6345238" y="2573338"/>
            <a:ext cx="107950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6" name="Rectangle 90"/>
          <p:cNvSpPr>
            <a:spLocks noChangeArrowheads="1"/>
          </p:cNvSpPr>
          <p:nvPr/>
        </p:nvSpPr>
        <p:spPr bwMode="auto">
          <a:xfrm>
            <a:off x="6426200" y="2528888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7" name="Rectangle 91"/>
          <p:cNvSpPr>
            <a:spLocks noChangeArrowheads="1"/>
          </p:cNvSpPr>
          <p:nvPr/>
        </p:nvSpPr>
        <p:spPr bwMode="auto">
          <a:xfrm>
            <a:off x="6435725" y="2538413"/>
            <a:ext cx="109538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8" name="Rectangle 92"/>
          <p:cNvSpPr>
            <a:spLocks noChangeArrowheads="1"/>
          </p:cNvSpPr>
          <p:nvPr/>
        </p:nvSpPr>
        <p:spPr bwMode="auto">
          <a:xfrm>
            <a:off x="6537325" y="2511425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89" name="Rectangle 93"/>
          <p:cNvSpPr>
            <a:spLocks noChangeArrowheads="1"/>
          </p:cNvSpPr>
          <p:nvPr/>
        </p:nvSpPr>
        <p:spPr bwMode="auto">
          <a:xfrm>
            <a:off x="6546850" y="2520950"/>
            <a:ext cx="107950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0" name="Rectangle 94"/>
          <p:cNvSpPr>
            <a:spLocks noChangeArrowheads="1"/>
          </p:cNvSpPr>
          <p:nvPr/>
        </p:nvSpPr>
        <p:spPr bwMode="auto">
          <a:xfrm>
            <a:off x="6627813" y="2389188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1" name="Rectangle 95"/>
          <p:cNvSpPr>
            <a:spLocks noChangeArrowheads="1"/>
          </p:cNvSpPr>
          <p:nvPr/>
        </p:nvSpPr>
        <p:spPr bwMode="auto">
          <a:xfrm>
            <a:off x="6637338" y="2398713"/>
            <a:ext cx="109537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2" name="Rectangle 96"/>
          <p:cNvSpPr>
            <a:spLocks noChangeArrowheads="1"/>
          </p:cNvSpPr>
          <p:nvPr/>
        </p:nvSpPr>
        <p:spPr bwMode="auto">
          <a:xfrm>
            <a:off x="6719888" y="2511425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3" name="Rectangle 97"/>
          <p:cNvSpPr>
            <a:spLocks noChangeArrowheads="1"/>
          </p:cNvSpPr>
          <p:nvPr/>
        </p:nvSpPr>
        <p:spPr bwMode="auto">
          <a:xfrm>
            <a:off x="6729413" y="2520950"/>
            <a:ext cx="109537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4" name="Rectangle 98"/>
          <p:cNvSpPr>
            <a:spLocks noChangeArrowheads="1"/>
          </p:cNvSpPr>
          <p:nvPr/>
        </p:nvSpPr>
        <p:spPr bwMode="auto">
          <a:xfrm>
            <a:off x="6811963" y="2268538"/>
            <a:ext cx="109537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5" name="Rectangle 99"/>
          <p:cNvSpPr>
            <a:spLocks noChangeArrowheads="1"/>
          </p:cNvSpPr>
          <p:nvPr/>
        </p:nvSpPr>
        <p:spPr bwMode="auto">
          <a:xfrm>
            <a:off x="6821488" y="2278063"/>
            <a:ext cx="107950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6" name="Rectangle 100"/>
          <p:cNvSpPr>
            <a:spLocks noChangeArrowheads="1"/>
          </p:cNvSpPr>
          <p:nvPr/>
        </p:nvSpPr>
        <p:spPr bwMode="auto">
          <a:xfrm>
            <a:off x="6902450" y="2233613"/>
            <a:ext cx="1111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7" name="Rectangle 101"/>
          <p:cNvSpPr>
            <a:spLocks noChangeArrowheads="1"/>
          </p:cNvSpPr>
          <p:nvPr/>
        </p:nvSpPr>
        <p:spPr bwMode="auto">
          <a:xfrm>
            <a:off x="6911975" y="2243138"/>
            <a:ext cx="109538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8" name="Rectangle 102"/>
          <p:cNvSpPr>
            <a:spLocks noChangeArrowheads="1"/>
          </p:cNvSpPr>
          <p:nvPr/>
        </p:nvSpPr>
        <p:spPr bwMode="auto">
          <a:xfrm>
            <a:off x="6994525" y="1936750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799" name="Rectangle 103"/>
          <p:cNvSpPr>
            <a:spLocks noChangeArrowheads="1"/>
          </p:cNvSpPr>
          <p:nvPr/>
        </p:nvSpPr>
        <p:spPr bwMode="auto">
          <a:xfrm>
            <a:off x="7004050" y="1946275"/>
            <a:ext cx="109538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0" name="Rectangle 104"/>
          <p:cNvSpPr>
            <a:spLocks noChangeArrowheads="1"/>
          </p:cNvSpPr>
          <p:nvPr/>
        </p:nvSpPr>
        <p:spPr bwMode="auto">
          <a:xfrm>
            <a:off x="7086600" y="2093913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1" name="Rectangle 105"/>
          <p:cNvSpPr>
            <a:spLocks noChangeArrowheads="1"/>
          </p:cNvSpPr>
          <p:nvPr/>
        </p:nvSpPr>
        <p:spPr bwMode="auto">
          <a:xfrm>
            <a:off x="7096125" y="2103438"/>
            <a:ext cx="107950" cy="103187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2" name="Rectangle 106"/>
          <p:cNvSpPr>
            <a:spLocks noChangeArrowheads="1"/>
          </p:cNvSpPr>
          <p:nvPr/>
        </p:nvSpPr>
        <p:spPr bwMode="auto">
          <a:xfrm>
            <a:off x="7177088" y="1936750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3" name="Rectangle 107"/>
          <p:cNvSpPr>
            <a:spLocks noChangeArrowheads="1"/>
          </p:cNvSpPr>
          <p:nvPr/>
        </p:nvSpPr>
        <p:spPr bwMode="auto">
          <a:xfrm>
            <a:off x="7186613" y="1946275"/>
            <a:ext cx="109537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4" name="Rectangle 108"/>
          <p:cNvSpPr>
            <a:spLocks noChangeArrowheads="1"/>
          </p:cNvSpPr>
          <p:nvPr/>
        </p:nvSpPr>
        <p:spPr bwMode="auto">
          <a:xfrm>
            <a:off x="7269163" y="1936750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5" name="Rectangle 109"/>
          <p:cNvSpPr>
            <a:spLocks noChangeArrowheads="1"/>
          </p:cNvSpPr>
          <p:nvPr/>
        </p:nvSpPr>
        <p:spPr bwMode="auto">
          <a:xfrm>
            <a:off x="7278688" y="1946275"/>
            <a:ext cx="109537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6" name="Rectangle 110"/>
          <p:cNvSpPr>
            <a:spLocks noChangeArrowheads="1"/>
          </p:cNvSpPr>
          <p:nvPr/>
        </p:nvSpPr>
        <p:spPr bwMode="auto">
          <a:xfrm>
            <a:off x="7361238" y="1971675"/>
            <a:ext cx="109537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7" name="Rectangle 111"/>
          <p:cNvSpPr>
            <a:spLocks noChangeArrowheads="1"/>
          </p:cNvSpPr>
          <p:nvPr/>
        </p:nvSpPr>
        <p:spPr bwMode="auto">
          <a:xfrm>
            <a:off x="7370763" y="1981200"/>
            <a:ext cx="109537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8" name="Rectangle 112"/>
          <p:cNvSpPr>
            <a:spLocks noChangeArrowheads="1"/>
          </p:cNvSpPr>
          <p:nvPr/>
        </p:nvSpPr>
        <p:spPr bwMode="auto">
          <a:xfrm>
            <a:off x="7451725" y="1866900"/>
            <a:ext cx="111125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09" name="Rectangle 113"/>
          <p:cNvSpPr>
            <a:spLocks noChangeArrowheads="1"/>
          </p:cNvSpPr>
          <p:nvPr/>
        </p:nvSpPr>
        <p:spPr bwMode="auto">
          <a:xfrm>
            <a:off x="7461250" y="1876425"/>
            <a:ext cx="109538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10" name="Rectangle 114"/>
          <p:cNvSpPr>
            <a:spLocks noChangeArrowheads="1"/>
          </p:cNvSpPr>
          <p:nvPr/>
        </p:nvSpPr>
        <p:spPr bwMode="auto">
          <a:xfrm>
            <a:off x="7543800" y="1971675"/>
            <a:ext cx="109538" cy="10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11" name="Rectangle 115"/>
          <p:cNvSpPr>
            <a:spLocks noChangeArrowheads="1"/>
          </p:cNvSpPr>
          <p:nvPr/>
        </p:nvSpPr>
        <p:spPr bwMode="auto">
          <a:xfrm>
            <a:off x="7553325" y="1981200"/>
            <a:ext cx="109538" cy="1031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12" name="Rectangle 116"/>
          <p:cNvSpPr>
            <a:spLocks noChangeArrowheads="1"/>
          </p:cNvSpPr>
          <p:nvPr/>
        </p:nvSpPr>
        <p:spPr bwMode="auto">
          <a:xfrm>
            <a:off x="7635875" y="2198688"/>
            <a:ext cx="109538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13" name="Rectangle 117"/>
          <p:cNvSpPr>
            <a:spLocks noChangeArrowheads="1"/>
          </p:cNvSpPr>
          <p:nvPr/>
        </p:nvSpPr>
        <p:spPr bwMode="auto">
          <a:xfrm>
            <a:off x="7645400" y="2208213"/>
            <a:ext cx="109538" cy="10160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14" name="Rectangle 118"/>
          <p:cNvSpPr>
            <a:spLocks noChangeArrowheads="1"/>
          </p:cNvSpPr>
          <p:nvPr/>
        </p:nvSpPr>
        <p:spPr bwMode="auto">
          <a:xfrm>
            <a:off x="2378075" y="5138738"/>
            <a:ext cx="4714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5.00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15" name="Rectangle 119"/>
          <p:cNvSpPr>
            <a:spLocks noChangeArrowheads="1"/>
          </p:cNvSpPr>
          <p:nvPr/>
        </p:nvSpPr>
        <p:spPr bwMode="auto">
          <a:xfrm>
            <a:off x="2214563" y="4268788"/>
            <a:ext cx="6064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10.00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16" name="Rectangle 120"/>
          <p:cNvSpPr>
            <a:spLocks noChangeArrowheads="1"/>
          </p:cNvSpPr>
          <p:nvPr/>
        </p:nvSpPr>
        <p:spPr bwMode="auto">
          <a:xfrm>
            <a:off x="2214563" y="3398838"/>
            <a:ext cx="6064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15.00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17" name="Rectangle 121"/>
          <p:cNvSpPr>
            <a:spLocks noChangeArrowheads="1"/>
          </p:cNvSpPr>
          <p:nvPr/>
        </p:nvSpPr>
        <p:spPr bwMode="auto">
          <a:xfrm>
            <a:off x="2214563" y="2527300"/>
            <a:ext cx="6064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20.00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18" name="Rectangle 122"/>
          <p:cNvSpPr>
            <a:spLocks noChangeArrowheads="1"/>
          </p:cNvSpPr>
          <p:nvPr/>
        </p:nvSpPr>
        <p:spPr bwMode="auto">
          <a:xfrm>
            <a:off x="2214563" y="1657350"/>
            <a:ext cx="6064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25.00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19" name="Rectangle 123"/>
          <p:cNvSpPr>
            <a:spLocks noChangeArrowheads="1"/>
          </p:cNvSpPr>
          <p:nvPr/>
        </p:nvSpPr>
        <p:spPr bwMode="auto">
          <a:xfrm>
            <a:off x="1452563" y="3208338"/>
            <a:ext cx="671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500" b="1">
                <a:solidFill>
                  <a:srgbClr val="FFFFFF"/>
                </a:solidFill>
              </a:rPr>
              <a:t>DMI </a:t>
            </a:r>
            <a:br>
              <a:rPr lang="en-US" sz="2500" b="1">
                <a:solidFill>
                  <a:srgbClr val="FFFFFF"/>
                </a:solidFill>
              </a:rPr>
            </a:br>
            <a:r>
              <a:rPr lang="en-US" sz="2500" b="1">
                <a:solidFill>
                  <a:srgbClr val="FFFFFF"/>
                </a:solidFill>
              </a:rPr>
              <a:t>kg/d</a:t>
            </a:r>
          </a:p>
        </p:txBody>
      </p:sp>
      <p:sp>
        <p:nvSpPr>
          <p:cNvPr id="413820" name="Rectangle 124"/>
          <p:cNvSpPr>
            <a:spLocks noChangeArrowheads="1"/>
          </p:cNvSpPr>
          <p:nvPr/>
        </p:nvSpPr>
        <p:spPr bwMode="auto">
          <a:xfrm>
            <a:off x="2928938" y="5399088"/>
            <a:ext cx="3508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-21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21" name="Rectangle 125"/>
          <p:cNvSpPr>
            <a:spLocks noChangeArrowheads="1"/>
          </p:cNvSpPr>
          <p:nvPr/>
        </p:nvSpPr>
        <p:spPr bwMode="auto">
          <a:xfrm>
            <a:off x="3568700" y="5399088"/>
            <a:ext cx="3508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-14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22" name="Rectangle 126"/>
          <p:cNvSpPr>
            <a:spLocks noChangeArrowheads="1"/>
          </p:cNvSpPr>
          <p:nvPr/>
        </p:nvSpPr>
        <p:spPr bwMode="auto">
          <a:xfrm>
            <a:off x="4302125" y="5399088"/>
            <a:ext cx="2159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-7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23" name="Rectangle 127"/>
          <p:cNvSpPr>
            <a:spLocks noChangeArrowheads="1"/>
          </p:cNvSpPr>
          <p:nvPr/>
        </p:nvSpPr>
        <p:spPr bwMode="auto">
          <a:xfrm>
            <a:off x="5016500" y="5399088"/>
            <a:ext cx="134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24" name="Rectangle 128"/>
          <p:cNvSpPr>
            <a:spLocks noChangeArrowheads="1"/>
          </p:cNvSpPr>
          <p:nvPr/>
        </p:nvSpPr>
        <p:spPr bwMode="auto">
          <a:xfrm>
            <a:off x="5657850" y="5399088"/>
            <a:ext cx="134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25" name="Rectangle 129"/>
          <p:cNvSpPr>
            <a:spLocks noChangeArrowheads="1"/>
          </p:cNvSpPr>
          <p:nvPr/>
        </p:nvSpPr>
        <p:spPr bwMode="auto">
          <a:xfrm>
            <a:off x="6224588" y="5399088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14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26" name="Rectangle 130"/>
          <p:cNvSpPr>
            <a:spLocks noChangeArrowheads="1"/>
          </p:cNvSpPr>
          <p:nvPr/>
        </p:nvSpPr>
        <p:spPr bwMode="auto">
          <a:xfrm>
            <a:off x="6884988" y="5399088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21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27" name="Rectangle 131"/>
          <p:cNvSpPr>
            <a:spLocks noChangeArrowheads="1"/>
          </p:cNvSpPr>
          <p:nvPr/>
        </p:nvSpPr>
        <p:spPr bwMode="auto">
          <a:xfrm>
            <a:off x="7526338" y="5399088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rgbClr val="FFFFFF"/>
                </a:solidFill>
              </a:rPr>
              <a:t>28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28" name="Rectangle 132"/>
          <p:cNvSpPr>
            <a:spLocks noChangeArrowheads="1"/>
          </p:cNvSpPr>
          <p:nvPr/>
        </p:nvSpPr>
        <p:spPr bwMode="auto">
          <a:xfrm>
            <a:off x="3563938" y="5784850"/>
            <a:ext cx="39544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500" b="1">
                <a:solidFill>
                  <a:srgbClr val="FFFFFF"/>
                </a:solidFill>
              </a:rPr>
              <a:t>Dagen relatief tot afkalven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3829" name="Line 133"/>
          <p:cNvSpPr>
            <a:spLocks noChangeShapeType="1"/>
          </p:cNvSpPr>
          <p:nvPr/>
        </p:nvSpPr>
        <p:spPr bwMode="auto">
          <a:xfrm flipV="1">
            <a:off x="2959100" y="3586163"/>
            <a:ext cx="152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30" name="Line 134"/>
          <p:cNvSpPr>
            <a:spLocks noChangeShapeType="1"/>
          </p:cNvSpPr>
          <p:nvPr/>
        </p:nvSpPr>
        <p:spPr bwMode="auto">
          <a:xfrm flipV="1">
            <a:off x="2959100" y="4424363"/>
            <a:ext cx="152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31" name="Line 135"/>
          <p:cNvSpPr>
            <a:spLocks noChangeShapeType="1"/>
          </p:cNvSpPr>
          <p:nvPr/>
        </p:nvSpPr>
        <p:spPr bwMode="auto">
          <a:xfrm flipV="1">
            <a:off x="2971800" y="5300663"/>
            <a:ext cx="152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3832" name="Line 136"/>
          <p:cNvSpPr>
            <a:spLocks noChangeShapeType="1"/>
          </p:cNvSpPr>
          <p:nvPr/>
        </p:nvSpPr>
        <p:spPr bwMode="auto">
          <a:xfrm>
            <a:off x="5734050" y="5300663"/>
            <a:ext cx="0" cy="8731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0"/>
            <a:ext cx="7340600" cy="1196975"/>
          </a:xfrm>
          <a:noFill/>
          <a:ln/>
        </p:spPr>
        <p:txBody>
          <a:bodyPr lIns="90488" tIns="44450" rIns="90488" bIns="44450"/>
          <a:lstStyle/>
          <a:p>
            <a:pPr algn="ctr"/>
            <a:r>
              <a:rPr lang="en-US" altLang="en-US" b="1" dirty="0" err="1" smtClean="0"/>
              <a:t>Voeropname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vaars</a:t>
            </a:r>
            <a:r>
              <a:rPr lang="en-US" altLang="en-US" b="1" dirty="0" smtClean="0"/>
              <a:t> </a:t>
            </a:r>
            <a:r>
              <a:rPr lang="en-US" altLang="en-US" b="1" dirty="0"/>
              <a:t>versus </a:t>
            </a:r>
            <a:r>
              <a:rPr lang="en-US" altLang="en-US" b="1" dirty="0" err="1"/>
              <a:t>koe</a:t>
            </a:r>
            <a:endParaRPr lang="en-US" altLang="en-US" b="1" dirty="0"/>
          </a:p>
        </p:txBody>
      </p:sp>
      <p:pic>
        <p:nvPicPr>
          <p:cNvPr id="421891" name="Grummer-DMI.ppt261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</p:spPr>
      </p:pic>
      <p:sp>
        <p:nvSpPr>
          <p:cNvPr id="421892" name="Rectangle 4"/>
          <p:cNvSpPr>
            <a:spLocks noChangeArrowheads="1"/>
          </p:cNvSpPr>
          <p:nvPr/>
        </p:nvSpPr>
        <p:spPr bwMode="auto">
          <a:xfrm rot="16200000">
            <a:off x="-368299" y="3121025"/>
            <a:ext cx="17573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DMI, % LG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7813" y="1341438"/>
            <a:ext cx="6858000" cy="3733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sz="1800" b="1">
              <a:latin typeface="Arial Black" pitchFamily="34" charset="0"/>
            </a:endParaRPr>
          </a:p>
        </p:txBody>
      </p:sp>
      <p:sp>
        <p:nvSpPr>
          <p:cNvPr id="421894" name="Line 6"/>
          <p:cNvSpPr>
            <a:spLocks noChangeShapeType="1"/>
          </p:cNvSpPr>
          <p:nvPr/>
        </p:nvSpPr>
        <p:spPr bwMode="auto">
          <a:xfrm>
            <a:off x="1581150" y="1447800"/>
            <a:ext cx="0" cy="383857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895" name="Line 7"/>
          <p:cNvSpPr>
            <a:spLocks noChangeShapeType="1"/>
          </p:cNvSpPr>
          <p:nvPr/>
        </p:nvSpPr>
        <p:spPr bwMode="auto">
          <a:xfrm flipV="1">
            <a:off x="2219325" y="5172075"/>
            <a:ext cx="0" cy="11112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896" name="Line 8"/>
          <p:cNvSpPr>
            <a:spLocks noChangeShapeType="1"/>
          </p:cNvSpPr>
          <p:nvPr/>
        </p:nvSpPr>
        <p:spPr bwMode="auto">
          <a:xfrm flipV="1">
            <a:off x="3157538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897" name="Line 9"/>
          <p:cNvSpPr>
            <a:spLocks noChangeShapeType="1"/>
          </p:cNvSpPr>
          <p:nvPr/>
        </p:nvSpPr>
        <p:spPr bwMode="auto">
          <a:xfrm flipV="1">
            <a:off x="3781425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898" name="Line 10"/>
          <p:cNvSpPr>
            <a:spLocks noChangeShapeType="1"/>
          </p:cNvSpPr>
          <p:nvPr/>
        </p:nvSpPr>
        <p:spPr bwMode="auto">
          <a:xfrm flipV="1">
            <a:off x="4400550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899" name="Line 11"/>
          <p:cNvSpPr>
            <a:spLocks noChangeShapeType="1"/>
          </p:cNvSpPr>
          <p:nvPr/>
        </p:nvSpPr>
        <p:spPr bwMode="auto">
          <a:xfrm flipH="1" flipV="1">
            <a:off x="4719638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0" name="Line 12"/>
          <p:cNvSpPr>
            <a:spLocks noChangeShapeType="1"/>
          </p:cNvSpPr>
          <p:nvPr/>
        </p:nvSpPr>
        <p:spPr bwMode="auto">
          <a:xfrm flipV="1">
            <a:off x="5972175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1" name="Line 13"/>
          <p:cNvSpPr>
            <a:spLocks noChangeShapeType="1"/>
          </p:cNvSpPr>
          <p:nvPr/>
        </p:nvSpPr>
        <p:spPr bwMode="auto">
          <a:xfrm flipH="1" flipV="1">
            <a:off x="6591300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2" name="Line 14"/>
          <p:cNvSpPr>
            <a:spLocks noChangeShapeType="1"/>
          </p:cNvSpPr>
          <p:nvPr/>
        </p:nvSpPr>
        <p:spPr bwMode="auto">
          <a:xfrm flipH="1" flipV="1">
            <a:off x="7540625" y="5170488"/>
            <a:ext cx="11113" cy="1206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3" name="Line 15"/>
          <p:cNvSpPr>
            <a:spLocks noChangeShapeType="1"/>
          </p:cNvSpPr>
          <p:nvPr/>
        </p:nvSpPr>
        <p:spPr bwMode="auto">
          <a:xfrm flipH="1" flipV="1">
            <a:off x="8156575" y="5172075"/>
            <a:ext cx="3175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4" name="Line 16"/>
          <p:cNvSpPr>
            <a:spLocks noChangeShapeType="1"/>
          </p:cNvSpPr>
          <p:nvPr/>
        </p:nvSpPr>
        <p:spPr bwMode="auto">
          <a:xfrm>
            <a:off x="1744663" y="2554288"/>
            <a:ext cx="312737" cy="1587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5" name="Line 17"/>
          <p:cNvSpPr>
            <a:spLocks noChangeShapeType="1"/>
          </p:cNvSpPr>
          <p:nvPr/>
        </p:nvSpPr>
        <p:spPr bwMode="auto">
          <a:xfrm>
            <a:off x="2057400" y="2554288"/>
            <a:ext cx="311150" cy="1587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6" name="Line 18"/>
          <p:cNvSpPr>
            <a:spLocks noChangeShapeType="1"/>
          </p:cNvSpPr>
          <p:nvPr/>
        </p:nvSpPr>
        <p:spPr bwMode="auto">
          <a:xfrm>
            <a:off x="2368550" y="2554288"/>
            <a:ext cx="312738" cy="3175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7" name="Line 19"/>
          <p:cNvSpPr>
            <a:spLocks noChangeShapeType="1"/>
          </p:cNvSpPr>
          <p:nvPr/>
        </p:nvSpPr>
        <p:spPr bwMode="auto">
          <a:xfrm>
            <a:off x="2681288" y="2557463"/>
            <a:ext cx="312737" cy="3175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8" name="Line 20"/>
          <p:cNvSpPr>
            <a:spLocks noChangeShapeType="1"/>
          </p:cNvSpPr>
          <p:nvPr/>
        </p:nvSpPr>
        <p:spPr bwMode="auto">
          <a:xfrm>
            <a:off x="2994025" y="2560638"/>
            <a:ext cx="312738" cy="1587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09" name="Line 21"/>
          <p:cNvSpPr>
            <a:spLocks noChangeShapeType="1"/>
          </p:cNvSpPr>
          <p:nvPr/>
        </p:nvSpPr>
        <p:spPr bwMode="auto">
          <a:xfrm>
            <a:off x="3306763" y="2562225"/>
            <a:ext cx="312737" cy="3175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0" name="Line 22"/>
          <p:cNvSpPr>
            <a:spLocks noChangeShapeType="1"/>
          </p:cNvSpPr>
          <p:nvPr/>
        </p:nvSpPr>
        <p:spPr bwMode="auto">
          <a:xfrm>
            <a:off x="3619500" y="2565400"/>
            <a:ext cx="312738" cy="6350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1" name="Line 23"/>
          <p:cNvSpPr>
            <a:spLocks noChangeShapeType="1"/>
          </p:cNvSpPr>
          <p:nvPr/>
        </p:nvSpPr>
        <p:spPr bwMode="auto">
          <a:xfrm>
            <a:off x="3932238" y="2571750"/>
            <a:ext cx="311150" cy="7938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2" name="Line 24"/>
          <p:cNvSpPr>
            <a:spLocks noChangeShapeType="1"/>
          </p:cNvSpPr>
          <p:nvPr/>
        </p:nvSpPr>
        <p:spPr bwMode="auto">
          <a:xfrm>
            <a:off x="4243388" y="2579688"/>
            <a:ext cx="312737" cy="9525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3" name="Line 25"/>
          <p:cNvSpPr>
            <a:spLocks noChangeShapeType="1"/>
          </p:cNvSpPr>
          <p:nvPr/>
        </p:nvSpPr>
        <p:spPr bwMode="auto">
          <a:xfrm>
            <a:off x="4556125" y="2589213"/>
            <a:ext cx="312738" cy="17462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4" name="Line 26"/>
          <p:cNvSpPr>
            <a:spLocks noChangeShapeType="1"/>
          </p:cNvSpPr>
          <p:nvPr/>
        </p:nvSpPr>
        <p:spPr bwMode="auto">
          <a:xfrm>
            <a:off x="4868863" y="2606675"/>
            <a:ext cx="312737" cy="23813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5" name="Line 27"/>
          <p:cNvSpPr>
            <a:spLocks noChangeShapeType="1"/>
          </p:cNvSpPr>
          <p:nvPr/>
        </p:nvSpPr>
        <p:spPr bwMode="auto">
          <a:xfrm>
            <a:off x="5181600" y="2630488"/>
            <a:ext cx="312738" cy="28575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6" name="Line 28"/>
          <p:cNvSpPr>
            <a:spLocks noChangeShapeType="1"/>
          </p:cNvSpPr>
          <p:nvPr/>
        </p:nvSpPr>
        <p:spPr bwMode="auto">
          <a:xfrm>
            <a:off x="5494338" y="2659063"/>
            <a:ext cx="311150" cy="46037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7" name="Line 29"/>
          <p:cNvSpPr>
            <a:spLocks noChangeShapeType="1"/>
          </p:cNvSpPr>
          <p:nvPr/>
        </p:nvSpPr>
        <p:spPr bwMode="auto">
          <a:xfrm>
            <a:off x="5805488" y="2705100"/>
            <a:ext cx="312737" cy="65088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8" name="Line 30"/>
          <p:cNvSpPr>
            <a:spLocks noChangeShapeType="1"/>
          </p:cNvSpPr>
          <p:nvPr/>
        </p:nvSpPr>
        <p:spPr bwMode="auto">
          <a:xfrm>
            <a:off x="6118225" y="2770188"/>
            <a:ext cx="312738" cy="90487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19" name="Line 31"/>
          <p:cNvSpPr>
            <a:spLocks noChangeShapeType="1"/>
          </p:cNvSpPr>
          <p:nvPr/>
        </p:nvSpPr>
        <p:spPr bwMode="auto">
          <a:xfrm>
            <a:off x="6430963" y="2860675"/>
            <a:ext cx="312737" cy="131763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0" name="Line 32"/>
          <p:cNvSpPr>
            <a:spLocks noChangeShapeType="1"/>
          </p:cNvSpPr>
          <p:nvPr/>
        </p:nvSpPr>
        <p:spPr bwMode="auto">
          <a:xfrm>
            <a:off x="6743700" y="2992438"/>
            <a:ext cx="312738" cy="182562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1" name="Line 33"/>
          <p:cNvSpPr>
            <a:spLocks noChangeShapeType="1"/>
          </p:cNvSpPr>
          <p:nvPr/>
        </p:nvSpPr>
        <p:spPr bwMode="auto">
          <a:xfrm>
            <a:off x="7056438" y="3175000"/>
            <a:ext cx="311150" cy="261938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2" name="Line 34"/>
          <p:cNvSpPr>
            <a:spLocks noChangeShapeType="1"/>
          </p:cNvSpPr>
          <p:nvPr/>
        </p:nvSpPr>
        <p:spPr bwMode="auto">
          <a:xfrm>
            <a:off x="7367588" y="3436938"/>
            <a:ext cx="312737" cy="369887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3" name="Line 35"/>
          <p:cNvSpPr>
            <a:spLocks noChangeShapeType="1"/>
          </p:cNvSpPr>
          <p:nvPr/>
        </p:nvSpPr>
        <p:spPr bwMode="auto">
          <a:xfrm>
            <a:off x="7680325" y="3806825"/>
            <a:ext cx="312738" cy="523875"/>
          </a:xfrm>
          <a:prstGeom prst="line">
            <a:avLst/>
          </a:prstGeom>
          <a:noFill/>
          <a:ln w="33338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4" name="Line 36"/>
          <p:cNvSpPr>
            <a:spLocks noChangeShapeType="1"/>
          </p:cNvSpPr>
          <p:nvPr/>
        </p:nvSpPr>
        <p:spPr bwMode="auto">
          <a:xfrm>
            <a:off x="1744663" y="1703388"/>
            <a:ext cx="312737" cy="15875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5" name="Line 37"/>
          <p:cNvSpPr>
            <a:spLocks noChangeShapeType="1"/>
          </p:cNvSpPr>
          <p:nvPr/>
        </p:nvSpPr>
        <p:spPr bwMode="auto">
          <a:xfrm>
            <a:off x="2057400" y="1719263"/>
            <a:ext cx="311150" cy="20637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6" name="Line 38"/>
          <p:cNvSpPr>
            <a:spLocks noChangeShapeType="1"/>
          </p:cNvSpPr>
          <p:nvPr/>
        </p:nvSpPr>
        <p:spPr bwMode="auto">
          <a:xfrm>
            <a:off x="2368550" y="1739900"/>
            <a:ext cx="312738" cy="22225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7" name="Line 39"/>
          <p:cNvSpPr>
            <a:spLocks noChangeShapeType="1"/>
          </p:cNvSpPr>
          <p:nvPr/>
        </p:nvSpPr>
        <p:spPr bwMode="auto">
          <a:xfrm>
            <a:off x="2681288" y="1762125"/>
            <a:ext cx="312737" cy="30163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8" name="Line 40"/>
          <p:cNvSpPr>
            <a:spLocks noChangeShapeType="1"/>
          </p:cNvSpPr>
          <p:nvPr/>
        </p:nvSpPr>
        <p:spPr bwMode="auto">
          <a:xfrm>
            <a:off x="2994025" y="1792288"/>
            <a:ext cx="312738" cy="28575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29" name="Line 41"/>
          <p:cNvSpPr>
            <a:spLocks noChangeShapeType="1"/>
          </p:cNvSpPr>
          <p:nvPr/>
        </p:nvSpPr>
        <p:spPr bwMode="auto">
          <a:xfrm>
            <a:off x="3306763" y="1820863"/>
            <a:ext cx="312737" cy="38100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0" name="Line 42"/>
          <p:cNvSpPr>
            <a:spLocks noChangeShapeType="1"/>
          </p:cNvSpPr>
          <p:nvPr/>
        </p:nvSpPr>
        <p:spPr bwMode="auto">
          <a:xfrm>
            <a:off x="3619500" y="1858963"/>
            <a:ext cx="312738" cy="46037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1" name="Line 43"/>
          <p:cNvSpPr>
            <a:spLocks noChangeShapeType="1"/>
          </p:cNvSpPr>
          <p:nvPr/>
        </p:nvSpPr>
        <p:spPr bwMode="auto">
          <a:xfrm>
            <a:off x="3932238" y="1905000"/>
            <a:ext cx="311150" cy="50800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2" name="Line 44"/>
          <p:cNvSpPr>
            <a:spLocks noChangeShapeType="1"/>
          </p:cNvSpPr>
          <p:nvPr/>
        </p:nvSpPr>
        <p:spPr bwMode="auto">
          <a:xfrm>
            <a:off x="4243388" y="1955800"/>
            <a:ext cx="312737" cy="58738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3" name="Line 45"/>
          <p:cNvSpPr>
            <a:spLocks noChangeShapeType="1"/>
          </p:cNvSpPr>
          <p:nvPr/>
        </p:nvSpPr>
        <p:spPr bwMode="auto">
          <a:xfrm>
            <a:off x="4556125" y="2014538"/>
            <a:ext cx="312738" cy="73025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4" name="Line 46"/>
          <p:cNvSpPr>
            <a:spLocks noChangeShapeType="1"/>
          </p:cNvSpPr>
          <p:nvPr/>
        </p:nvSpPr>
        <p:spPr bwMode="auto">
          <a:xfrm>
            <a:off x="4868863" y="2087563"/>
            <a:ext cx="312737" cy="80962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5" name="Line 47"/>
          <p:cNvSpPr>
            <a:spLocks noChangeShapeType="1"/>
          </p:cNvSpPr>
          <p:nvPr/>
        </p:nvSpPr>
        <p:spPr bwMode="auto">
          <a:xfrm>
            <a:off x="5181600" y="2168525"/>
            <a:ext cx="312738" cy="98425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6" name="Line 48"/>
          <p:cNvSpPr>
            <a:spLocks noChangeShapeType="1"/>
          </p:cNvSpPr>
          <p:nvPr/>
        </p:nvSpPr>
        <p:spPr bwMode="auto">
          <a:xfrm>
            <a:off x="5494338" y="2266950"/>
            <a:ext cx="311150" cy="112713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7" name="Line 49"/>
          <p:cNvSpPr>
            <a:spLocks noChangeShapeType="1"/>
          </p:cNvSpPr>
          <p:nvPr/>
        </p:nvSpPr>
        <p:spPr bwMode="auto">
          <a:xfrm>
            <a:off x="5805488" y="2379663"/>
            <a:ext cx="312737" cy="131762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8" name="Line 50"/>
          <p:cNvSpPr>
            <a:spLocks noChangeShapeType="1"/>
          </p:cNvSpPr>
          <p:nvPr/>
        </p:nvSpPr>
        <p:spPr bwMode="auto">
          <a:xfrm>
            <a:off x="6118225" y="2511425"/>
            <a:ext cx="312738" cy="158750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39" name="Line 51"/>
          <p:cNvSpPr>
            <a:spLocks noChangeShapeType="1"/>
          </p:cNvSpPr>
          <p:nvPr/>
        </p:nvSpPr>
        <p:spPr bwMode="auto">
          <a:xfrm>
            <a:off x="6430963" y="2670175"/>
            <a:ext cx="312737" cy="182563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40" name="Line 52"/>
          <p:cNvSpPr>
            <a:spLocks noChangeShapeType="1"/>
          </p:cNvSpPr>
          <p:nvPr/>
        </p:nvSpPr>
        <p:spPr bwMode="auto">
          <a:xfrm>
            <a:off x="6743700" y="2852738"/>
            <a:ext cx="312738" cy="215900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41" name="Line 53"/>
          <p:cNvSpPr>
            <a:spLocks noChangeShapeType="1"/>
          </p:cNvSpPr>
          <p:nvPr/>
        </p:nvSpPr>
        <p:spPr bwMode="auto">
          <a:xfrm>
            <a:off x="7056438" y="3068638"/>
            <a:ext cx="311150" cy="249237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42" name="Line 54"/>
          <p:cNvSpPr>
            <a:spLocks noChangeShapeType="1"/>
          </p:cNvSpPr>
          <p:nvPr/>
        </p:nvSpPr>
        <p:spPr bwMode="auto">
          <a:xfrm>
            <a:off x="7367588" y="3317875"/>
            <a:ext cx="312737" cy="295275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43" name="Line 55"/>
          <p:cNvSpPr>
            <a:spLocks noChangeShapeType="1"/>
          </p:cNvSpPr>
          <p:nvPr/>
        </p:nvSpPr>
        <p:spPr bwMode="auto">
          <a:xfrm>
            <a:off x="7680325" y="3613150"/>
            <a:ext cx="312738" cy="347663"/>
          </a:xfrm>
          <a:prstGeom prst="line">
            <a:avLst/>
          </a:prstGeom>
          <a:noFill/>
          <a:ln w="3333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44" name="Rectangle 56"/>
          <p:cNvSpPr>
            <a:spLocks noChangeArrowheads="1"/>
          </p:cNvSpPr>
          <p:nvPr/>
        </p:nvSpPr>
        <p:spPr bwMode="auto">
          <a:xfrm>
            <a:off x="1228725" y="5011738"/>
            <a:ext cx="169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 b="1"/>
              <a:t>1</a:t>
            </a:r>
            <a:endParaRPr lang="en-US" sz="2400"/>
          </a:p>
        </p:txBody>
      </p:sp>
      <p:sp>
        <p:nvSpPr>
          <p:cNvPr id="421945" name="Rectangle 57"/>
          <p:cNvSpPr>
            <a:spLocks noChangeArrowheads="1"/>
          </p:cNvSpPr>
          <p:nvPr/>
        </p:nvSpPr>
        <p:spPr bwMode="auto">
          <a:xfrm>
            <a:off x="1017588" y="4275138"/>
            <a:ext cx="423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 b="1"/>
              <a:t>1.2</a:t>
            </a:r>
            <a:endParaRPr lang="en-US" sz="2400"/>
          </a:p>
        </p:txBody>
      </p:sp>
      <p:sp>
        <p:nvSpPr>
          <p:cNvPr id="421946" name="Rectangle 58"/>
          <p:cNvSpPr>
            <a:spLocks noChangeArrowheads="1"/>
          </p:cNvSpPr>
          <p:nvPr/>
        </p:nvSpPr>
        <p:spPr bwMode="auto">
          <a:xfrm>
            <a:off x="1017588" y="3541713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 b="1">
                <a:latin typeface="Times New Roman" pitchFamily="18" charset="0"/>
              </a:rPr>
              <a:t>1.4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21947" name="Rectangle 59"/>
          <p:cNvSpPr>
            <a:spLocks noChangeArrowheads="1"/>
          </p:cNvSpPr>
          <p:nvPr/>
        </p:nvSpPr>
        <p:spPr bwMode="auto">
          <a:xfrm>
            <a:off x="1017588" y="2805113"/>
            <a:ext cx="423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 b="1"/>
              <a:t>1.6</a:t>
            </a:r>
            <a:endParaRPr lang="en-US" sz="2400"/>
          </a:p>
        </p:txBody>
      </p:sp>
      <p:sp>
        <p:nvSpPr>
          <p:cNvPr id="421948" name="Rectangle 60"/>
          <p:cNvSpPr>
            <a:spLocks noChangeArrowheads="1"/>
          </p:cNvSpPr>
          <p:nvPr/>
        </p:nvSpPr>
        <p:spPr bwMode="auto">
          <a:xfrm>
            <a:off x="1017588" y="2071688"/>
            <a:ext cx="423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 b="1"/>
              <a:t>1.8</a:t>
            </a:r>
            <a:endParaRPr lang="en-US" sz="2400"/>
          </a:p>
        </p:txBody>
      </p:sp>
      <p:sp>
        <p:nvSpPr>
          <p:cNvPr id="421949" name="Rectangle 61"/>
          <p:cNvSpPr>
            <a:spLocks noChangeArrowheads="1"/>
          </p:cNvSpPr>
          <p:nvPr/>
        </p:nvSpPr>
        <p:spPr bwMode="auto">
          <a:xfrm>
            <a:off x="1228725" y="1335088"/>
            <a:ext cx="169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 b="1"/>
              <a:t>2</a:t>
            </a:r>
            <a:endParaRPr lang="en-US" sz="2400"/>
          </a:p>
        </p:txBody>
      </p:sp>
      <p:sp>
        <p:nvSpPr>
          <p:cNvPr id="421950" name="Rectangle 62"/>
          <p:cNvSpPr>
            <a:spLocks noChangeArrowheads="1"/>
          </p:cNvSpPr>
          <p:nvPr/>
        </p:nvSpPr>
        <p:spPr bwMode="auto">
          <a:xfrm>
            <a:off x="1558925" y="5407025"/>
            <a:ext cx="4206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-21</a:t>
            </a:r>
            <a:endParaRPr lang="en-US" sz="2300"/>
          </a:p>
        </p:txBody>
      </p:sp>
      <p:sp>
        <p:nvSpPr>
          <p:cNvPr id="421951" name="Rectangle 63"/>
          <p:cNvSpPr>
            <a:spLocks noChangeArrowheads="1"/>
          </p:cNvSpPr>
          <p:nvPr/>
        </p:nvSpPr>
        <p:spPr bwMode="auto">
          <a:xfrm>
            <a:off x="2182813" y="5407025"/>
            <a:ext cx="4206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-19</a:t>
            </a:r>
            <a:endParaRPr lang="en-US" sz="2300"/>
          </a:p>
        </p:txBody>
      </p:sp>
      <p:sp>
        <p:nvSpPr>
          <p:cNvPr id="421952" name="Rectangle 64"/>
          <p:cNvSpPr>
            <a:spLocks noChangeArrowheads="1"/>
          </p:cNvSpPr>
          <p:nvPr/>
        </p:nvSpPr>
        <p:spPr bwMode="auto">
          <a:xfrm>
            <a:off x="2808288" y="5407025"/>
            <a:ext cx="4206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-17</a:t>
            </a:r>
            <a:endParaRPr lang="en-US" sz="2300"/>
          </a:p>
        </p:txBody>
      </p:sp>
      <p:sp>
        <p:nvSpPr>
          <p:cNvPr id="421953" name="Rectangle 65"/>
          <p:cNvSpPr>
            <a:spLocks noChangeArrowheads="1"/>
          </p:cNvSpPr>
          <p:nvPr/>
        </p:nvSpPr>
        <p:spPr bwMode="auto">
          <a:xfrm>
            <a:off x="3433763" y="5407025"/>
            <a:ext cx="4206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-15</a:t>
            </a:r>
            <a:endParaRPr lang="en-US" sz="2300"/>
          </a:p>
        </p:txBody>
      </p:sp>
      <p:sp>
        <p:nvSpPr>
          <p:cNvPr id="421954" name="Rectangle 66"/>
          <p:cNvSpPr>
            <a:spLocks noChangeArrowheads="1"/>
          </p:cNvSpPr>
          <p:nvPr/>
        </p:nvSpPr>
        <p:spPr bwMode="auto">
          <a:xfrm>
            <a:off x="4057650" y="5407025"/>
            <a:ext cx="4206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-13</a:t>
            </a:r>
            <a:endParaRPr lang="en-US" sz="2300"/>
          </a:p>
        </p:txBody>
      </p:sp>
      <p:sp>
        <p:nvSpPr>
          <p:cNvPr id="421955" name="Rectangle 67"/>
          <p:cNvSpPr>
            <a:spLocks noChangeArrowheads="1"/>
          </p:cNvSpPr>
          <p:nvPr/>
        </p:nvSpPr>
        <p:spPr bwMode="auto">
          <a:xfrm>
            <a:off x="4683125" y="5407025"/>
            <a:ext cx="4206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-11</a:t>
            </a:r>
            <a:endParaRPr lang="en-US" sz="2300"/>
          </a:p>
        </p:txBody>
      </p:sp>
      <p:sp>
        <p:nvSpPr>
          <p:cNvPr id="421956" name="Rectangle 68"/>
          <p:cNvSpPr>
            <a:spLocks noChangeArrowheads="1"/>
          </p:cNvSpPr>
          <p:nvPr/>
        </p:nvSpPr>
        <p:spPr bwMode="auto">
          <a:xfrm>
            <a:off x="5378450" y="5407025"/>
            <a:ext cx="2587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-9</a:t>
            </a:r>
            <a:endParaRPr lang="en-US" sz="2300"/>
          </a:p>
        </p:txBody>
      </p:sp>
      <p:sp>
        <p:nvSpPr>
          <p:cNvPr id="421957" name="Rectangle 69"/>
          <p:cNvSpPr>
            <a:spLocks noChangeArrowheads="1"/>
          </p:cNvSpPr>
          <p:nvPr/>
        </p:nvSpPr>
        <p:spPr bwMode="auto">
          <a:xfrm>
            <a:off x="6002338" y="5407025"/>
            <a:ext cx="2587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-7</a:t>
            </a:r>
            <a:endParaRPr lang="en-US" sz="2300"/>
          </a:p>
        </p:txBody>
      </p:sp>
      <p:sp>
        <p:nvSpPr>
          <p:cNvPr id="421958" name="Rectangle 70"/>
          <p:cNvSpPr>
            <a:spLocks noChangeArrowheads="1"/>
          </p:cNvSpPr>
          <p:nvPr/>
        </p:nvSpPr>
        <p:spPr bwMode="auto">
          <a:xfrm>
            <a:off x="6627813" y="5407025"/>
            <a:ext cx="2587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-5</a:t>
            </a:r>
            <a:endParaRPr lang="en-US" sz="2300"/>
          </a:p>
        </p:txBody>
      </p:sp>
      <p:sp>
        <p:nvSpPr>
          <p:cNvPr id="421959" name="Rectangle 71"/>
          <p:cNvSpPr>
            <a:spLocks noChangeArrowheads="1"/>
          </p:cNvSpPr>
          <p:nvPr/>
        </p:nvSpPr>
        <p:spPr bwMode="auto">
          <a:xfrm>
            <a:off x="7253288" y="5407025"/>
            <a:ext cx="2587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-3</a:t>
            </a:r>
            <a:endParaRPr lang="en-US" sz="2300"/>
          </a:p>
        </p:txBody>
      </p:sp>
      <p:sp>
        <p:nvSpPr>
          <p:cNvPr id="421960" name="Rectangle 72"/>
          <p:cNvSpPr>
            <a:spLocks noChangeArrowheads="1"/>
          </p:cNvSpPr>
          <p:nvPr/>
        </p:nvSpPr>
        <p:spPr bwMode="auto">
          <a:xfrm>
            <a:off x="7877175" y="5407025"/>
            <a:ext cx="2587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300" b="1"/>
              <a:t>-1</a:t>
            </a:r>
            <a:endParaRPr lang="en-US" sz="2300"/>
          </a:p>
        </p:txBody>
      </p:sp>
      <p:sp>
        <p:nvSpPr>
          <p:cNvPr id="421961" name="Rectangle 73"/>
          <p:cNvSpPr>
            <a:spLocks noChangeArrowheads="1"/>
          </p:cNvSpPr>
          <p:nvPr/>
        </p:nvSpPr>
        <p:spPr bwMode="auto">
          <a:xfrm>
            <a:off x="2501900" y="5849938"/>
            <a:ext cx="44354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Dagen relatief tot afkalven</a:t>
            </a:r>
          </a:p>
        </p:txBody>
      </p:sp>
      <p:sp>
        <p:nvSpPr>
          <p:cNvPr id="421962" name="Text Box 74"/>
          <p:cNvSpPr txBox="1">
            <a:spLocks noChangeArrowheads="1"/>
          </p:cNvSpPr>
          <p:nvPr/>
        </p:nvSpPr>
        <p:spPr bwMode="auto">
          <a:xfrm>
            <a:off x="990600" y="4384675"/>
            <a:ext cx="165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endParaRPr lang="en-US" altLang="en-US" sz="2400">
              <a:latin typeface="Times" pitchFamily="18" charset="0"/>
            </a:endParaRPr>
          </a:p>
        </p:txBody>
      </p:sp>
      <p:sp>
        <p:nvSpPr>
          <p:cNvPr id="421963" name="Text Box 75"/>
          <p:cNvSpPr txBox="1">
            <a:spLocks noChangeArrowheads="1"/>
          </p:cNvSpPr>
          <p:nvPr/>
        </p:nvSpPr>
        <p:spPr bwMode="auto">
          <a:xfrm>
            <a:off x="990600" y="3241675"/>
            <a:ext cx="165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endParaRPr lang="en-US" altLang="en-US" sz="2400"/>
          </a:p>
        </p:txBody>
      </p:sp>
      <p:sp>
        <p:nvSpPr>
          <p:cNvPr id="421964" name="Line 76"/>
          <p:cNvSpPr>
            <a:spLocks noChangeShapeType="1"/>
          </p:cNvSpPr>
          <p:nvPr/>
        </p:nvSpPr>
        <p:spPr bwMode="auto">
          <a:xfrm>
            <a:off x="1504950" y="1447800"/>
            <a:ext cx="693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421965" name="Line 77"/>
          <p:cNvSpPr>
            <a:spLocks noChangeShapeType="1"/>
          </p:cNvSpPr>
          <p:nvPr/>
        </p:nvSpPr>
        <p:spPr bwMode="auto">
          <a:xfrm>
            <a:off x="1504950" y="2286000"/>
            <a:ext cx="693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421966" name="Line 78"/>
          <p:cNvSpPr>
            <a:spLocks noChangeShapeType="1"/>
          </p:cNvSpPr>
          <p:nvPr/>
        </p:nvSpPr>
        <p:spPr bwMode="auto">
          <a:xfrm>
            <a:off x="1504950" y="3048000"/>
            <a:ext cx="693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421967" name="Line 79"/>
          <p:cNvSpPr>
            <a:spLocks noChangeShapeType="1"/>
          </p:cNvSpPr>
          <p:nvPr/>
        </p:nvSpPr>
        <p:spPr bwMode="auto">
          <a:xfrm>
            <a:off x="1504950" y="3733800"/>
            <a:ext cx="693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421968" name="Line 80"/>
          <p:cNvSpPr>
            <a:spLocks noChangeShapeType="1"/>
          </p:cNvSpPr>
          <p:nvPr/>
        </p:nvSpPr>
        <p:spPr bwMode="auto">
          <a:xfrm>
            <a:off x="1504950" y="4495800"/>
            <a:ext cx="693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421969" name="Line 81"/>
          <p:cNvSpPr>
            <a:spLocks noChangeShapeType="1"/>
          </p:cNvSpPr>
          <p:nvPr/>
        </p:nvSpPr>
        <p:spPr bwMode="auto">
          <a:xfrm>
            <a:off x="1504950" y="5157788"/>
            <a:ext cx="693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421970" name="Line 82"/>
          <p:cNvSpPr>
            <a:spLocks noChangeShapeType="1"/>
          </p:cNvSpPr>
          <p:nvPr/>
        </p:nvSpPr>
        <p:spPr bwMode="auto">
          <a:xfrm flipH="1" flipV="1">
            <a:off x="8431213" y="5175250"/>
            <a:ext cx="0" cy="1047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71" name="Line 83"/>
          <p:cNvSpPr>
            <a:spLocks noChangeShapeType="1"/>
          </p:cNvSpPr>
          <p:nvPr/>
        </p:nvSpPr>
        <p:spPr bwMode="auto">
          <a:xfrm flipV="1">
            <a:off x="4095750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72" name="Line 84"/>
          <p:cNvSpPr>
            <a:spLocks noChangeShapeType="1"/>
          </p:cNvSpPr>
          <p:nvPr/>
        </p:nvSpPr>
        <p:spPr bwMode="auto">
          <a:xfrm flipV="1">
            <a:off x="5010150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73" name="Line 85"/>
          <p:cNvSpPr>
            <a:spLocks noChangeShapeType="1"/>
          </p:cNvSpPr>
          <p:nvPr/>
        </p:nvSpPr>
        <p:spPr bwMode="auto">
          <a:xfrm flipV="1">
            <a:off x="5314950" y="5181600"/>
            <a:ext cx="0" cy="1047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74" name="Line 86"/>
          <p:cNvSpPr>
            <a:spLocks noChangeShapeType="1"/>
          </p:cNvSpPr>
          <p:nvPr/>
        </p:nvSpPr>
        <p:spPr bwMode="auto">
          <a:xfrm flipH="1" flipV="1">
            <a:off x="5619750" y="5181600"/>
            <a:ext cx="0" cy="1047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75" name="Line 87"/>
          <p:cNvSpPr>
            <a:spLocks noChangeShapeType="1"/>
          </p:cNvSpPr>
          <p:nvPr/>
        </p:nvSpPr>
        <p:spPr bwMode="auto">
          <a:xfrm flipV="1">
            <a:off x="6305550" y="5181600"/>
            <a:ext cx="0" cy="1047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76" name="Line 88"/>
          <p:cNvSpPr>
            <a:spLocks noChangeShapeType="1"/>
          </p:cNvSpPr>
          <p:nvPr/>
        </p:nvSpPr>
        <p:spPr bwMode="auto">
          <a:xfrm flipV="1">
            <a:off x="6915150" y="5181600"/>
            <a:ext cx="0" cy="1047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77" name="Line 89"/>
          <p:cNvSpPr>
            <a:spLocks noChangeShapeType="1"/>
          </p:cNvSpPr>
          <p:nvPr/>
        </p:nvSpPr>
        <p:spPr bwMode="auto">
          <a:xfrm flipV="1">
            <a:off x="7219950" y="5181600"/>
            <a:ext cx="0" cy="1047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78" name="Line 90"/>
          <p:cNvSpPr>
            <a:spLocks noChangeShapeType="1"/>
          </p:cNvSpPr>
          <p:nvPr/>
        </p:nvSpPr>
        <p:spPr bwMode="auto">
          <a:xfrm flipV="1">
            <a:off x="7829550" y="5181600"/>
            <a:ext cx="0" cy="1047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79" name="Line 91"/>
          <p:cNvSpPr>
            <a:spLocks noChangeShapeType="1"/>
          </p:cNvSpPr>
          <p:nvPr/>
        </p:nvSpPr>
        <p:spPr bwMode="auto">
          <a:xfrm flipV="1">
            <a:off x="2800350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80" name="Line 92"/>
          <p:cNvSpPr>
            <a:spLocks noChangeShapeType="1"/>
          </p:cNvSpPr>
          <p:nvPr/>
        </p:nvSpPr>
        <p:spPr bwMode="auto">
          <a:xfrm flipH="1" flipV="1">
            <a:off x="3486150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81" name="Line 93"/>
          <p:cNvSpPr>
            <a:spLocks noChangeShapeType="1"/>
          </p:cNvSpPr>
          <p:nvPr/>
        </p:nvSpPr>
        <p:spPr bwMode="auto">
          <a:xfrm flipV="1">
            <a:off x="2495550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82" name="Line 94"/>
          <p:cNvSpPr>
            <a:spLocks noChangeShapeType="1"/>
          </p:cNvSpPr>
          <p:nvPr/>
        </p:nvSpPr>
        <p:spPr bwMode="auto">
          <a:xfrm flipH="1" flipV="1">
            <a:off x="1885950" y="5172075"/>
            <a:ext cx="0" cy="1143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21983" name="Text Box 95"/>
          <p:cNvSpPr txBox="1">
            <a:spLocks noChangeArrowheads="1"/>
          </p:cNvSpPr>
          <p:nvPr/>
        </p:nvSpPr>
        <p:spPr bwMode="auto">
          <a:xfrm>
            <a:off x="5580063" y="1989138"/>
            <a:ext cx="641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l-NL" sz="1800">
                <a:solidFill>
                  <a:schemeClr val="bg1"/>
                </a:solidFill>
                <a:latin typeface="Arial Black" pitchFamily="34" charset="0"/>
              </a:rPr>
              <a:t>koe</a:t>
            </a:r>
          </a:p>
        </p:txBody>
      </p:sp>
      <p:sp>
        <p:nvSpPr>
          <p:cNvPr id="421984" name="Text Box 96"/>
          <p:cNvSpPr txBox="1">
            <a:spLocks noChangeArrowheads="1"/>
          </p:cNvSpPr>
          <p:nvPr/>
        </p:nvSpPr>
        <p:spPr bwMode="auto">
          <a:xfrm>
            <a:off x="4859338" y="2592388"/>
            <a:ext cx="869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l-NL" sz="1800">
                <a:solidFill>
                  <a:schemeClr val="bg1"/>
                </a:solidFill>
                <a:latin typeface="Arial Black" pitchFamily="34" charset="0"/>
              </a:rPr>
              <a:t>vaars</a:t>
            </a:r>
          </a:p>
        </p:txBody>
      </p:sp>
      <p:sp>
        <p:nvSpPr>
          <p:cNvPr id="421985" name="Text Box 97"/>
          <p:cNvSpPr txBox="1">
            <a:spLocks noChangeArrowheads="1"/>
          </p:cNvSpPr>
          <p:nvPr/>
        </p:nvSpPr>
        <p:spPr bwMode="auto">
          <a:xfrm>
            <a:off x="1743075" y="3879850"/>
            <a:ext cx="33734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l-NL" sz="2400">
                <a:solidFill>
                  <a:srgbClr val="FF0033"/>
                </a:solidFill>
              </a:rPr>
              <a:t>Aparte vaarzengroep??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218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1891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549275"/>
            <a:ext cx="8763000" cy="1511300"/>
          </a:xfrm>
        </p:spPr>
        <p:txBody>
          <a:bodyPr/>
          <a:lstStyle/>
          <a:p>
            <a:pPr algn="ctr"/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Droge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stof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opname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voor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afkalven</a:t>
            </a:r>
            <a:endParaRPr lang="en-US" alt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514350" y="3063875"/>
            <a:ext cx="2041426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7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 21 </a:t>
            </a:r>
            <a:r>
              <a:rPr lang="en-US" sz="27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Droge</a:t>
            </a:r>
            <a:r>
              <a:rPr lang="en-US" sz="2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stof</a:t>
            </a:r>
            <a:r>
              <a:rPr lang="en-US" sz="2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opname</a:t>
            </a:r>
            <a:r>
              <a:rPr lang="en-US" sz="2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7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7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 van LG</a:t>
            </a:r>
          </a:p>
        </p:txBody>
      </p:sp>
      <p:sp>
        <p:nvSpPr>
          <p:cNvPr id="414724" name="Rectangle 4"/>
          <p:cNvSpPr>
            <a:spLocks noChangeArrowheads="1"/>
          </p:cNvSpPr>
          <p:nvPr/>
        </p:nvSpPr>
        <p:spPr bwMode="auto">
          <a:xfrm>
            <a:off x="2987675" y="6021388"/>
            <a:ext cx="4895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Dag </a:t>
            </a:r>
            <a:r>
              <a:rPr lang="en-US" sz="27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sz="2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afkalven</a:t>
            </a:r>
            <a:r>
              <a:rPr lang="en-US" sz="2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droge</a:t>
            </a:r>
            <a:r>
              <a:rPr lang="en-US" sz="2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stof</a:t>
            </a:r>
            <a:r>
              <a:rPr lang="en-US" sz="2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7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opname</a:t>
            </a:r>
            <a:r>
              <a:rPr lang="en-US" sz="2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 </a:t>
            </a:r>
            <a:r>
              <a:rPr lang="en-US" sz="27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 van LG</a:t>
            </a:r>
          </a:p>
        </p:txBody>
      </p:sp>
      <p:sp>
        <p:nvSpPr>
          <p:cNvPr id="414725" name="Rectangle 5"/>
          <p:cNvSpPr>
            <a:spLocks noChangeArrowheads="1"/>
          </p:cNvSpPr>
          <p:nvPr/>
        </p:nvSpPr>
        <p:spPr bwMode="auto">
          <a:xfrm>
            <a:off x="3059113" y="1484313"/>
            <a:ext cx="5027612" cy="41449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4726" name="Rectangle 6"/>
          <p:cNvSpPr>
            <a:spLocks noChangeArrowheads="1"/>
          </p:cNvSpPr>
          <p:nvPr/>
        </p:nvSpPr>
        <p:spPr bwMode="auto">
          <a:xfrm>
            <a:off x="6835775" y="5184775"/>
            <a:ext cx="1031875" cy="4159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4728" name="Rectangle 8"/>
          <p:cNvSpPr>
            <a:spLocks noChangeArrowheads="1"/>
          </p:cNvSpPr>
          <p:nvPr/>
        </p:nvSpPr>
        <p:spPr bwMode="auto">
          <a:xfrm>
            <a:off x="3041650" y="1527175"/>
            <a:ext cx="5029200" cy="4132263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29" name="Line 9"/>
          <p:cNvSpPr>
            <a:spLocks noChangeShapeType="1"/>
          </p:cNvSpPr>
          <p:nvPr/>
        </p:nvSpPr>
        <p:spPr bwMode="auto">
          <a:xfrm>
            <a:off x="2914650" y="5651500"/>
            <a:ext cx="100013" cy="1588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0" name="Line 10"/>
          <p:cNvSpPr>
            <a:spLocks noChangeShapeType="1"/>
          </p:cNvSpPr>
          <p:nvPr/>
        </p:nvSpPr>
        <p:spPr bwMode="auto">
          <a:xfrm>
            <a:off x="2919413" y="4822825"/>
            <a:ext cx="100012" cy="1588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1" name="Line 11"/>
          <p:cNvSpPr>
            <a:spLocks noChangeShapeType="1"/>
          </p:cNvSpPr>
          <p:nvPr/>
        </p:nvSpPr>
        <p:spPr bwMode="auto">
          <a:xfrm>
            <a:off x="2919413" y="3995738"/>
            <a:ext cx="100012" cy="1587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2" name="Line 12"/>
          <p:cNvSpPr>
            <a:spLocks noChangeShapeType="1"/>
          </p:cNvSpPr>
          <p:nvPr/>
        </p:nvSpPr>
        <p:spPr bwMode="auto">
          <a:xfrm>
            <a:off x="2924175" y="3170238"/>
            <a:ext cx="100013" cy="1587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3" name="Line 13"/>
          <p:cNvSpPr>
            <a:spLocks noChangeShapeType="1"/>
          </p:cNvSpPr>
          <p:nvPr/>
        </p:nvSpPr>
        <p:spPr bwMode="auto">
          <a:xfrm>
            <a:off x="2924175" y="2341563"/>
            <a:ext cx="100013" cy="1587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4" name="Line 14"/>
          <p:cNvSpPr>
            <a:spLocks noChangeShapeType="1"/>
          </p:cNvSpPr>
          <p:nvPr/>
        </p:nvSpPr>
        <p:spPr bwMode="auto">
          <a:xfrm>
            <a:off x="2924175" y="1524000"/>
            <a:ext cx="100013" cy="1588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5" name="Line 15"/>
          <p:cNvSpPr>
            <a:spLocks noChangeShapeType="1"/>
          </p:cNvSpPr>
          <p:nvPr/>
        </p:nvSpPr>
        <p:spPr bwMode="auto">
          <a:xfrm flipV="1">
            <a:off x="3030538" y="1514475"/>
            <a:ext cx="1587" cy="413702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6" name="Line 16"/>
          <p:cNvSpPr>
            <a:spLocks noChangeShapeType="1"/>
          </p:cNvSpPr>
          <p:nvPr/>
        </p:nvSpPr>
        <p:spPr bwMode="auto">
          <a:xfrm flipH="1">
            <a:off x="3027363" y="5672138"/>
            <a:ext cx="3175" cy="8096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7" name="Line 17"/>
          <p:cNvSpPr>
            <a:spLocks noChangeShapeType="1"/>
          </p:cNvSpPr>
          <p:nvPr/>
        </p:nvSpPr>
        <p:spPr bwMode="auto">
          <a:xfrm flipH="1">
            <a:off x="4032250" y="5672138"/>
            <a:ext cx="3175" cy="8096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8" name="Line 18"/>
          <p:cNvSpPr>
            <a:spLocks noChangeShapeType="1"/>
          </p:cNvSpPr>
          <p:nvPr/>
        </p:nvSpPr>
        <p:spPr bwMode="auto">
          <a:xfrm>
            <a:off x="5041900" y="5672138"/>
            <a:ext cx="1588" cy="8096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39" name="Line 19"/>
          <p:cNvSpPr>
            <a:spLocks noChangeShapeType="1"/>
          </p:cNvSpPr>
          <p:nvPr/>
        </p:nvSpPr>
        <p:spPr bwMode="auto">
          <a:xfrm>
            <a:off x="6046788" y="5672138"/>
            <a:ext cx="1587" cy="8096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0" name="Line 20"/>
          <p:cNvSpPr>
            <a:spLocks noChangeShapeType="1"/>
          </p:cNvSpPr>
          <p:nvPr/>
        </p:nvSpPr>
        <p:spPr bwMode="auto">
          <a:xfrm>
            <a:off x="7051675" y="5672138"/>
            <a:ext cx="3175" cy="8096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1" name="Line 21"/>
          <p:cNvSpPr>
            <a:spLocks noChangeShapeType="1"/>
          </p:cNvSpPr>
          <p:nvPr/>
        </p:nvSpPr>
        <p:spPr bwMode="auto">
          <a:xfrm>
            <a:off x="8072438" y="5672138"/>
            <a:ext cx="1587" cy="8096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2" name="Line 22"/>
          <p:cNvSpPr>
            <a:spLocks noChangeShapeType="1"/>
          </p:cNvSpPr>
          <p:nvPr/>
        </p:nvSpPr>
        <p:spPr bwMode="auto">
          <a:xfrm>
            <a:off x="3030538" y="5651500"/>
            <a:ext cx="5027612" cy="1588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3" name="Rectangle 23"/>
          <p:cNvSpPr>
            <a:spLocks noChangeArrowheads="1"/>
          </p:cNvSpPr>
          <p:nvPr/>
        </p:nvSpPr>
        <p:spPr bwMode="auto">
          <a:xfrm>
            <a:off x="3457575" y="4803775"/>
            <a:ext cx="100013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4" name="Rectangle 24"/>
          <p:cNvSpPr>
            <a:spLocks noChangeArrowheads="1"/>
          </p:cNvSpPr>
          <p:nvPr/>
        </p:nvSpPr>
        <p:spPr bwMode="auto">
          <a:xfrm>
            <a:off x="3470275" y="4816475"/>
            <a:ext cx="100013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5" name="Rectangle 25"/>
          <p:cNvSpPr>
            <a:spLocks noChangeArrowheads="1"/>
          </p:cNvSpPr>
          <p:nvPr/>
        </p:nvSpPr>
        <p:spPr bwMode="auto">
          <a:xfrm>
            <a:off x="3508375" y="5259388"/>
            <a:ext cx="100013" cy="80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6" name="Rectangle 26"/>
          <p:cNvSpPr>
            <a:spLocks noChangeArrowheads="1"/>
          </p:cNvSpPr>
          <p:nvPr/>
        </p:nvSpPr>
        <p:spPr bwMode="auto">
          <a:xfrm>
            <a:off x="3521075" y="5270500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7" name="Rectangle 27"/>
          <p:cNvSpPr>
            <a:spLocks noChangeArrowheads="1"/>
          </p:cNvSpPr>
          <p:nvPr/>
        </p:nvSpPr>
        <p:spPr bwMode="auto">
          <a:xfrm>
            <a:off x="3532188" y="4535488"/>
            <a:ext cx="101600" cy="80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8" name="Rectangle 28"/>
          <p:cNvSpPr>
            <a:spLocks noChangeArrowheads="1"/>
          </p:cNvSpPr>
          <p:nvPr/>
        </p:nvSpPr>
        <p:spPr bwMode="auto">
          <a:xfrm>
            <a:off x="3544888" y="4546600"/>
            <a:ext cx="100012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49" name="Rectangle 29"/>
          <p:cNvSpPr>
            <a:spLocks noChangeArrowheads="1"/>
          </p:cNvSpPr>
          <p:nvPr/>
        </p:nvSpPr>
        <p:spPr bwMode="auto">
          <a:xfrm>
            <a:off x="4060825" y="3995738"/>
            <a:ext cx="100013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0" name="Rectangle 30"/>
          <p:cNvSpPr>
            <a:spLocks noChangeArrowheads="1"/>
          </p:cNvSpPr>
          <p:nvPr/>
        </p:nvSpPr>
        <p:spPr bwMode="auto">
          <a:xfrm>
            <a:off x="4073525" y="4008438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1" name="Rectangle 31"/>
          <p:cNvSpPr>
            <a:spLocks noChangeArrowheads="1"/>
          </p:cNvSpPr>
          <p:nvPr/>
        </p:nvSpPr>
        <p:spPr bwMode="auto">
          <a:xfrm>
            <a:off x="4086225" y="4492625"/>
            <a:ext cx="100013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2" name="Rectangle 32"/>
          <p:cNvSpPr>
            <a:spLocks noChangeArrowheads="1"/>
          </p:cNvSpPr>
          <p:nvPr/>
        </p:nvSpPr>
        <p:spPr bwMode="auto">
          <a:xfrm>
            <a:off x="4098925" y="4505325"/>
            <a:ext cx="100013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3" name="Rectangle 33"/>
          <p:cNvSpPr>
            <a:spLocks noChangeArrowheads="1"/>
          </p:cNvSpPr>
          <p:nvPr/>
        </p:nvSpPr>
        <p:spPr bwMode="auto">
          <a:xfrm>
            <a:off x="4160838" y="4657725"/>
            <a:ext cx="100012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4" name="Rectangle 34"/>
          <p:cNvSpPr>
            <a:spLocks noChangeArrowheads="1"/>
          </p:cNvSpPr>
          <p:nvPr/>
        </p:nvSpPr>
        <p:spPr bwMode="auto">
          <a:xfrm>
            <a:off x="4173538" y="4670425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5" name="Rectangle 35"/>
          <p:cNvSpPr>
            <a:spLocks noChangeArrowheads="1"/>
          </p:cNvSpPr>
          <p:nvPr/>
        </p:nvSpPr>
        <p:spPr bwMode="auto">
          <a:xfrm>
            <a:off x="4237038" y="4306888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6" name="Rectangle 36"/>
          <p:cNvSpPr>
            <a:spLocks noChangeArrowheads="1"/>
          </p:cNvSpPr>
          <p:nvPr/>
        </p:nvSpPr>
        <p:spPr bwMode="auto">
          <a:xfrm>
            <a:off x="4248150" y="4319588"/>
            <a:ext cx="101600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7" name="Rectangle 37"/>
          <p:cNvSpPr>
            <a:spLocks noChangeArrowheads="1"/>
          </p:cNvSpPr>
          <p:nvPr/>
        </p:nvSpPr>
        <p:spPr bwMode="auto">
          <a:xfrm>
            <a:off x="4260850" y="3768725"/>
            <a:ext cx="101600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8" name="Rectangle 38"/>
          <p:cNvSpPr>
            <a:spLocks noChangeArrowheads="1"/>
          </p:cNvSpPr>
          <p:nvPr/>
        </p:nvSpPr>
        <p:spPr bwMode="auto">
          <a:xfrm>
            <a:off x="4273550" y="3781425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59" name="Rectangle 39"/>
          <p:cNvSpPr>
            <a:spLocks noChangeArrowheads="1"/>
          </p:cNvSpPr>
          <p:nvPr/>
        </p:nvSpPr>
        <p:spPr bwMode="auto">
          <a:xfrm>
            <a:off x="4386263" y="3727450"/>
            <a:ext cx="103187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0" name="Rectangle 40"/>
          <p:cNvSpPr>
            <a:spLocks noChangeArrowheads="1"/>
          </p:cNvSpPr>
          <p:nvPr/>
        </p:nvSpPr>
        <p:spPr bwMode="auto">
          <a:xfrm>
            <a:off x="4398963" y="3738563"/>
            <a:ext cx="101600" cy="80962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1" name="Rectangle 41"/>
          <p:cNvSpPr>
            <a:spLocks noChangeArrowheads="1"/>
          </p:cNvSpPr>
          <p:nvPr/>
        </p:nvSpPr>
        <p:spPr bwMode="auto">
          <a:xfrm>
            <a:off x="4489450" y="4513263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2" name="Rectangle 42"/>
          <p:cNvSpPr>
            <a:spLocks noChangeArrowheads="1"/>
          </p:cNvSpPr>
          <p:nvPr/>
        </p:nvSpPr>
        <p:spPr bwMode="auto">
          <a:xfrm>
            <a:off x="4500563" y="4525963"/>
            <a:ext cx="101600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3" name="Rectangle 43"/>
          <p:cNvSpPr>
            <a:spLocks noChangeArrowheads="1"/>
          </p:cNvSpPr>
          <p:nvPr/>
        </p:nvSpPr>
        <p:spPr bwMode="auto">
          <a:xfrm>
            <a:off x="4489450" y="4286250"/>
            <a:ext cx="100013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4" name="Rectangle 44"/>
          <p:cNvSpPr>
            <a:spLocks noChangeArrowheads="1"/>
          </p:cNvSpPr>
          <p:nvPr/>
        </p:nvSpPr>
        <p:spPr bwMode="auto">
          <a:xfrm>
            <a:off x="4500563" y="4298950"/>
            <a:ext cx="101600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5" name="Rectangle 45"/>
          <p:cNvSpPr>
            <a:spLocks noChangeArrowheads="1"/>
          </p:cNvSpPr>
          <p:nvPr/>
        </p:nvSpPr>
        <p:spPr bwMode="auto">
          <a:xfrm>
            <a:off x="4513263" y="3748088"/>
            <a:ext cx="101600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6" name="Rectangle 46"/>
          <p:cNvSpPr>
            <a:spLocks noChangeArrowheads="1"/>
          </p:cNvSpPr>
          <p:nvPr/>
        </p:nvSpPr>
        <p:spPr bwMode="auto">
          <a:xfrm>
            <a:off x="4525963" y="3760788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7" name="Rectangle 47"/>
          <p:cNvSpPr>
            <a:spLocks noChangeArrowheads="1"/>
          </p:cNvSpPr>
          <p:nvPr/>
        </p:nvSpPr>
        <p:spPr bwMode="auto">
          <a:xfrm>
            <a:off x="4614863" y="3644900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8" name="Rectangle 48"/>
          <p:cNvSpPr>
            <a:spLocks noChangeArrowheads="1"/>
          </p:cNvSpPr>
          <p:nvPr/>
        </p:nvSpPr>
        <p:spPr bwMode="auto">
          <a:xfrm>
            <a:off x="4625975" y="3657600"/>
            <a:ext cx="101600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69" name="Rectangle 49"/>
          <p:cNvSpPr>
            <a:spLocks noChangeArrowheads="1"/>
          </p:cNvSpPr>
          <p:nvPr/>
        </p:nvSpPr>
        <p:spPr bwMode="auto">
          <a:xfrm>
            <a:off x="4689475" y="4244975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0" name="Rectangle 50"/>
          <p:cNvSpPr>
            <a:spLocks noChangeArrowheads="1"/>
          </p:cNvSpPr>
          <p:nvPr/>
        </p:nvSpPr>
        <p:spPr bwMode="auto">
          <a:xfrm>
            <a:off x="4702175" y="4256088"/>
            <a:ext cx="100013" cy="80962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1" name="Rectangle 51"/>
          <p:cNvSpPr>
            <a:spLocks noChangeArrowheads="1"/>
          </p:cNvSpPr>
          <p:nvPr/>
        </p:nvSpPr>
        <p:spPr bwMode="auto">
          <a:xfrm>
            <a:off x="4814888" y="4906963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2" name="Rectangle 52"/>
          <p:cNvSpPr>
            <a:spLocks noChangeArrowheads="1"/>
          </p:cNvSpPr>
          <p:nvPr/>
        </p:nvSpPr>
        <p:spPr bwMode="auto">
          <a:xfrm>
            <a:off x="4827588" y="4918075"/>
            <a:ext cx="100012" cy="8096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3" name="Rectangle 53"/>
          <p:cNvSpPr>
            <a:spLocks noChangeArrowheads="1"/>
          </p:cNvSpPr>
          <p:nvPr/>
        </p:nvSpPr>
        <p:spPr bwMode="auto">
          <a:xfrm>
            <a:off x="4840288" y="4306888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4" name="Rectangle 54"/>
          <p:cNvSpPr>
            <a:spLocks noChangeArrowheads="1"/>
          </p:cNvSpPr>
          <p:nvPr/>
        </p:nvSpPr>
        <p:spPr bwMode="auto">
          <a:xfrm>
            <a:off x="4852988" y="4319588"/>
            <a:ext cx="100012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5" name="Rectangle 55"/>
          <p:cNvSpPr>
            <a:spLocks noChangeArrowheads="1"/>
          </p:cNvSpPr>
          <p:nvPr/>
        </p:nvSpPr>
        <p:spPr bwMode="auto">
          <a:xfrm>
            <a:off x="4889500" y="3933825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6" name="Rectangle 56"/>
          <p:cNvSpPr>
            <a:spLocks noChangeArrowheads="1"/>
          </p:cNvSpPr>
          <p:nvPr/>
        </p:nvSpPr>
        <p:spPr bwMode="auto">
          <a:xfrm>
            <a:off x="4902200" y="3946525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7" name="Rectangle 57"/>
          <p:cNvSpPr>
            <a:spLocks noChangeArrowheads="1"/>
          </p:cNvSpPr>
          <p:nvPr/>
        </p:nvSpPr>
        <p:spPr bwMode="auto">
          <a:xfrm>
            <a:off x="4889500" y="3457575"/>
            <a:ext cx="100013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8" name="Rectangle 58"/>
          <p:cNvSpPr>
            <a:spLocks noChangeArrowheads="1"/>
          </p:cNvSpPr>
          <p:nvPr/>
        </p:nvSpPr>
        <p:spPr bwMode="auto">
          <a:xfrm>
            <a:off x="4859338" y="3789363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79" name="Rectangle 59"/>
          <p:cNvSpPr>
            <a:spLocks noChangeArrowheads="1"/>
          </p:cNvSpPr>
          <p:nvPr/>
        </p:nvSpPr>
        <p:spPr bwMode="auto">
          <a:xfrm>
            <a:off x="4965700" y="4884738"/>
            <a:ext cx="101600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0" name="Rectangle 60"/>
          <p:cNvSpPr>
            <a:spLocks noChangeArrowheads="1"/>
          </p:cNvSpPr>
          <p:nvPr/>
        </p:nvSpPr>
        <p:spPr bwMode="auto">
          <a:xfrm>
            <a:off x="4976813" y="4897438"/>
            <a:ext cx="103187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1" name="Rectangle 61"/>
          <p:cNvSpPr>
            <a:spLocks noChangeArrowheads="1"/>
          </p:cNvSpPr>
          <p:nvPr/>
        </p:nvSpPr>
        <p:spPr bwMode="auto">
          <a:xfrm>
            <a:off x="4989513" y="4286250"/>
            <a:ext cx="103187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2" name="Rectangle 62"/>
          <p:cNvSpPr>
            <a:spLocks noChangeArrowheads="1"/>
          </p:cNvSpPr>
          <p:nvPr/>
        </p:nvSpPr>
        <p:spPr bwMode="auto">
          <a:xfrm>
            <a:off x="5002213" y="4298950"/>
            <a:ext cx="103187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3" name="Rectangle 63"/>
          <p:cNvSpPr>
            <a:spLocks noChangeArrowheads="1"/>
          </p:cNvSpPr>
          <p:nvPr/>
        </p:nvSpPr>
        <p:spPr bwMode="auto">
          <a:xfrm>
            <a:off x="5092700" y="4948238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4" name="Rectangle 64"/>
          <p:cNvSpPr>
            <a:spLocks noChangeArrowheads="1"/>
          </p:cNvSpPr>
          <p:nvPr/>
        </p:nvSpPr>
        <p:spPr bwMode="auto">
          <a:xfrm>
            <a:off x="5105400" y="4960938"/>
            <a:ext cx="100013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5" name="Rectangle 65"/>
          <p:cNvSpPr>
            <a:spLocks noChangeArrowheads="1"/>
          </p:cNvSpPr>
          <p:nvPr/>
        </p:nvSpPr>
        <p:spPr bwMode="auto">
          <a:xfrm>
            <a:off x="5092700" y="3913188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6" name="Rectangle 66"/>
          <p:cNvSpPr>
            <a:spLocks noChangeArrowheads="1"/>
          </p:cNvSpPr>
          <p:nvPr/>
        </p:nvSpPr>
        <p:spPr bwMode="auto">
          <a:xfrm>
            <a:off x="5105400" y="3925888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7" name="Rectangle 67"/>
          <p:cNvSpPr>
            <a:spLocks noChangeArrowheads="1"/>
          </p:cNvSpPr>
          <p:nvPr/>
        </p:nvSpPr>
        <p:spPr bwMode="auto">
          <a:xfrm>
            <a:off x="5116513" y="4803775"/>
            <a:ext cx="101600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8" name="Rectangle 68"/>
          <p:cNvSpPr>
            <a:spLocks noChangeArrowheads="1"/>
          </p:cNvSpPr>
          <p:nvPr/>
        </p:nvSpPr>
        <p:spPr bwMode="auto">
          <a:xfrm>
            <a:off x="5129213" y="4816475"/>
            <a:ext cx="100012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89" name="Rectangle 69"/>
          <p:cNvSpPr>
            <a:spLocks noChangeArrowheads="1"/>
          </p:cNvSpPr>
          <p:nvPr/>
        </p:nvSpPr>
        <p:spPr bwMode="auto">
          <a:xfrm>
            <a:off x="5141913" y="3686175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0" name="Rectangle 70"/>
          <p:cNvSpPr>
            <a:spLocks noChangeArrowheads="1"/>
          </p:cNvSpPr>
          <p:nvPr/>
        </p:nvSpPr>
        <p:spPr bwMode="auto">
          <a:xfrm>
            <a:off x="5154613" y="3697288"/>
            <a:ext cx="100012" cy="80962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1" name="Rectangle 71"/>
          <p:cNvSpPr>
            <a:spLocks noChangeArrowheads="1"/>
          </p:cNvSpPr>
          <p:nvPr/>
        </p:nvSpPr>
        <p:spPr bwMode="auto">
          <a:xfrm>
            <a:off x="5167313" y="4203700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2" name="Rectangle 72"/>
          <p:cNvSpPr>
            <a:spLocks noChangeArrowheads="1"/>
          </p:cNvSpPr>
          <p:nvPr/>
        </p:nvSpPr>
        <p:spPr bwMode="auto">
          <a:xfrm>
            <a:off x="5180013" y="4214813"/>
            <a:ext cx="100012" cy="80962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3" name="Rectangle 73"/>
          <p:cNvSpPr>
            <a:spLocks noChangeArrowheads="1"/>
          </p:cNvSpPr>
          <p:nvPr/>
        </p:nvSpPr>
        <p:spPr bwMode="auto">
          <a:xfrm>
            <a:off x="5167313" y="3417888"/>
            <a:ext cx="100012" cy="80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4" name="Rectangle 74"/>
          <p:cNvSpPr>
            <a:spLocks noChangeArrowheads="1"/>
          </p:cNvSpPr>
          <p:nvPr/>
        </p:nvSpPr>
        <p:spPr bwMode="auto">
          <a:xfrm>
            <a:off x="5180013" y="3430588"/>
            <a:ext cx="100012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5" name="Rectangle 75"/>
          <p:cNvSpPr>
            <a:spLocks noChangeArrowheads="1"/>
          </p:cNvSpPr>
          <p:nvPr/>
        </p:nvSpPr>
        <p:spPr bwMode="auto">
          <a:xfrm>
            <a:off x="5192713" y="3852863"/>
            <a:ext cx="100012" cy="80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6" name="Rectangle 76"/>
          <p:cNvSpPr>
            <a:spLocks noChangeArrowheads="1"/>
          </p:cNvSpPr>
          <p:nvPr/>
        </p:nvSpPr>
        <p:spPr bwMode="auto">
          <a:xfrm>
            <a:off x="5205413" y="3863975"/>
            <a:ext cx="100012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7" name="Rectangle 77"/>
          <p:cNvSpPr>
            <a:spLocks noChangeArrowheads="1"/>
          </p:cNvSpPr>
          <p:nvPr/>
        </p:nvSpPr>
        <p:spPr bwMode="auto">
          <a:xfrm>
            <a:off x="5292725" y="3313113"/>
            <a:ext cx="100013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8" name="Rectangle 78"/>
          <p:cNvSpPr>
            <a:spLocks noChangeArrowheads="1"/>
          </p:cNvSpPr>
          <p:nvPr/>
        </p:nvSpPr>
        <p:spPr bwMode="auto">
          <a:xfrm>
            <a:off x="5305425" y="3325813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799" name="Rectangle 79"/>
          <p:cNvSpPr>
            <a:spLocks noChangeArrowheads="1"/>
          </p:cNvSpPr>
          <p:nvPr/>
        </p:nvSpPr>
        <p:spPr bwMode="auto">
          <a:xfrm>
            <a:off x="5318125" y="4451350"/>
            <a:ext cx="100013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0" name="Rectangle 80"/>
          <p:cNvSpPr>
            <a:spLocks noChangeArrowheads="1"/>
          </p:cNvSpPr>
          <p:nvPr/>
        </p:nvSpPr>
        <p:spPr bwMode="auto">
          <a:xfrm>
            <a:off x="5330825" y="4464050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1" name="Rectangle 81"/>
          <p:cNvSpPr>
            <a:spLocks noChangeArrowheads="1"/>
          </p:cNvSpPr>
          <p:nvPr/>
        </p:nvSpPr>
        <p:spPr bwMode="auto">
          <a:xfrm>
            <a:off x="5318125" y="3873500"/>
            <a:ext cx="100013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2" name="Rectangle 82"/>
          <p:cNvSpPr>
            <a:spLocks noChangeArrowheads="1"/>
          </p:cNvSpPr>
          <p:nvPr/>
        </p:nvSpPr>
        <p:spPr bwMode="auto">
          <a:xfrm>
            <a:off x="5330825" y="3884613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3" name="Rectangle 83"/>
          <p:cNvSpPr>
            <a:spLocks noChangeArrowheads="1"/>
          </p:cNvSpPr>
          <p:nvPr/>
        </p:nvSpPr>
        <p:spPr bwMode="auto">
          <a:xfrm>
            <a:off x="5367338" y="3954463"/>
            <a:ext cx="100012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4" name="Rectangle 84"/>
          <p:cNvSpPr>
            <a:spLocks noChangeArrowheads="1"/>
          </p:cNvSpPr>
          <p:nvPr/>
        </p:nvSpPr>
        <p:spPr bwMode="auto">
          <a:xfrm>
            <a:off x="5380038" y="3967163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5" name="Rectangle 85"/>
          <p:cNvSpPr>
            <a:spLocks noChangeArrowheads="1"/>
          </p:cNvSpPr>
          <p:nvPr/>
        </p:nvSpPr>
        <p:spPr bwMode="auto">
          <a:xfrm>
            <a:off x="5392738" y="5238750"/>
            <a:ext cx="100012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6" name="Rectangle 86"/>
          <p:cNvSpPr>
            <a:spLocks noChangeArrowheads="1"/>
          </p:cNvSpPr>
          <p:nvPr/>
        </p:nvSpPr>
        <p:spPr bwMode="auto">
          <a:xfrm>
            <a:off x="5405438" y="5249863"/>
            <a:ext cx="100012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7" name="Rectangle 87"/>
          <p:cNvSpPr>
            <a:spLocks noChangeArrowheads="1"/>
          </p:cNvSpPr>
          <p:nvPr/>
        </p:nvSpPr>
        <p:spPr bwMode="auto">
          <a:xfrm>
            <a:off x="5418138" y="3667125"/>
            <a:ext cx="100012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8" name="Rectangle 88"/>
          <p:cNvSpPr>
            <a:spLocks noChangeArrowheads="1"/>
          </p:cNvSpPr>
          <p:nvPr/>
        </p:nvSpPr>
        <p:spPr bwMode="auto">
          <a:xfrm>
            <a:off x="5430838" y="3678238"/>
            <a:ext cx="100012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09" name="Rectangle 89"/>
          <p:cNvSpPr>
            <a:spLocks noChangeArrowheads="1"/>
          </p:cNvSpPr>
          <p:nvPr/>
        </p:nvSpPr>
        <p:spPr bwMode="auto">
          <a:xfrm>
            <a:off x="5492750" y="4121150"/>
            <a:ext cx="103188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0" name="Rectangle 90"/>
          <p:cNvSpPr>
            <a:spLocks noChangeArrowheads="1"/>
          </p:cNvSpPr>
          <p:nvPr/>
        </p:nvSpPr>
        <p:spPr bwMode="auto">
          <a:xfrm>
            <a:off x="5505450" y="4133850"/>
            <a:ext cx="101600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1" name="Rectangle 91"/>
          <p:cNvSpPr>
            <a:spLocks noChangeArrowheads="1"/>
          </p:cNvSpPr>
          <p:nvPr/>
        </p:nvSpPr>
        <p:spPr bwMode="auto">
          <a:xfrm>
            <a:off x="5492750" y="3521075"/>
            <a:ext cx="103188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2" name="Rectangle 92"/>
          <p:cNvSpPr>
            <a:spLocks noChangeArrowheads="1"/>
          </p:cNvSpPr>
          <p:nvPr/>
        </p:nvSpPr>
        <p:spPr bwMode="auto">
          <a:xfrm>
            <a:off x="5505450" y="3532188"/>
            <a:ext cx="101600" cy="80962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3" name="Rectangle 93"/>
          <p:cNvSpPr>
            <a:spLocks noChangeArrowheads="1"/>
          </p:cNvSpPr>
          <p:nvPr/>
        </p:nvSpPr>
        <p:spPr bwMode="auto">
          <a:xfrm>
            <a:off x="5543550" y="3603625"/>
            <a:ext cx="101600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4" name="Rectangle 94"/>
          <p:cNvSpPr>
            <a:spLocks noChangeArrowheads="1"/>
          </p:cNvSpPr>
          <p:nvPr/>
        </p:nvSpPr>
        <p:spPr bwMode="auto">
          <a:xfrm>
            <a:off x="5556250" y="3616325"/>
            <a:ext cx="101600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5" name="Rectangle 95"/>
          <p:cNvSpPr>
            <a:spLocks noChangeArrowheads="1"/>
          </p:cNvSpPr>
          <p:nvPr/>
        </p:nvSpPr>
        <p:spPr bwMode="auto">
          <a:xfrm>
            <a:off x="5570538" y="3933825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6" name="Rectangle 96"/>
          <p:cNvSpPr>
            <a:spLocks noChangeArrowheads="1"/>
          </p:cNvSpPr>
          <p:nvPr/>
        </p:nvSpPr>
        <p:spPr bwMode="auto">
          <a:xfrm>
            <a:off x="5583238" y="3946525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7" name="Rectangle 97"/>
          <p:cNvSpPr>
            <a:spLocks noChangeArrowheads="1"/>
          </p:cNvSpPr>
          <p:nvPr/>
        </p:nvSpPr>
        <p:spPr bwMode="auto">
          <a:xfrm>
            <a:off x="5595938" y="3313113"/>
            <a:ext cx="100012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8" name="Rectangle 98"/>
          <p:cNvSpPr>
            <a:spLocks noChangeArrowheads="1"/>
          </p:cNvSpPr>
          <p:nvPr/>
        </p:nvSpPr>
        <p:spPr bwMode="auto">
          <a:xfrm>
            <a:off x="5607050" y="3325813"/>
            <a:ext cx="101600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19" name="Rectangle 99"/>
          <p:cNvSpPr>
            <a:spLocks noChangeArrowheads="1"/>
          </p:cNvSpPr>
          <p:nvPr/>
        </p:nvSpPr>
        <p:spPr bwMode="auto">
          <a:xfrm>
            <a:off x="5645150" y="3397250"/>
            <a:ext cx="100013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0" name="Rectangle 100"/>
          <p:cNvSpPr>
            <a:spLocks noChangeArrowheads="1"/>
          </p:cNvSpPr>
          <p:nvPr/>
        </p:nvSpPr>
        <p:spPr bwMode="auto">
          <a:xfrm>
            <a:off x="5657850" y="3409950"/>
            <a:ext cx="100013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1" name="Rectangle 101"/>
          <p:cNvSpPr>
            <a:spLocks noChangeArrowheads="1"/>
          </p:cNvSpPr>
          <p:nvPr/>
        </p:nvSpPr>
        <p:spPr bwMode="auto">
          <a:xfrm>
            <a:off x="5670550" y="3975100"/>
            <a:ext cx="100013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2" name="Rectangle 102"/>
          <p:cNvSpPr>
            <a:spLocks noChangeArrowheads="1"/>
          </p:cNvSpPr>
          <p:nvPr/>
        </p:nvSpPr>
        <p:spPr bwMode="auto">
          <a:xfrm>
            <a:off x="5683250" y="3987800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3" name="Rectangle 103"/>
          <p:cNvSpPr>
            <a:spLocks noChangeArrowheads="1"/>
          </p:cNvSpPr>
          <p:nvPr/>
        </p:nvSpPr>
        <p:spPr bwMode="auto">
          <a:xfrm>
            <a:off x="5695950" y="3292475"/>
            <a:ext cx="100013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4" name="Rectangle 104"/>
          <p:cNvSpPr>
            <a:spLocks noChangeArrowheads="1"/>
          </p:cNvSpPr>
          <p:nvPr/>
        </p:nvSpPr>
        <p:spPr bwMode="auto">
          <a:xfrm>
            <a:off x="5708650" y="3305175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5" name="Rectangle 105"/>
          <p:cNvSpPr>
            <a:spLocks noChangeArrowheads="1"/>
          </p:cNvSpPr>
          <p:nvPr/>
        </p:nvSpPr>
        <p:spPr bwMode="auto">
          <a:xfrm>
            <a:off x="5719763" y="3065463"/>
            <a:ext cx="101600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6" name="Rectangle 106"/>
          <p:cNvSpPr>
            <a:spLocks noChangeArrowheads="1"/>
          </p:cNvSpPr>
          <p:nvPr/>
        </p:nvSpPr>
        <p:spPr bwMode="auto">
          <a:xfrm>
            <a:off x="5732463" y="3078163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7" name="Rectangle 107"/>
          <p:cNvSpPr>
            <a:spLocks noChangeArrowheads="1"/>
          </p:cNvSpPr>
          <p:nvPr/>
        </p:nvSpPr>
        <p:spPr bwMode="auto">
          <a:xfrm>
            <a:off x="5770563" y="3562350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8" name="Rectangle 108"/>
          <p:cNvSpPr>
            <a:spLocks noChangeArrowheads="1"/>
          </p:cNvSpPr>
          <p:nvPr/>
        </p:nvSpPr>
        <p:spPr bwMode="auto">
          <a:xfrm>
            <a:off x="5783263" y="3575050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29" name="Rectangle 109"/>
          <p:cNvSpPr>
            <a:spLocks noChangeArrowheads="1"/>
          </p:cNvSpPr>
          <p:nvPr/>
        </p:nvSpPr>
        <p:spPr bwMode="auto">
          <a:xfrm>
            <a:off x="5795963" y="3438525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0" name="Rectangle 110"/>
          <p:cNvSpPr>
            <a:spLocks noChangeArrowheads="1"/>
          </p:cNvSpPr>
          <p:nvPr/>
        </p:nvSpPr>
        <p:spPr bwMode="auto">
          <a:xfrm>
            <a:off x="5808663" y="3451225"/>
            <a:ext cx="100012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1" name="Rectangle 111"/>
          <p:cNvSpPr>
            <a:spLocks noChangeArrowheads="1"/>
          </p:cNvSpPr>
          <p:nvPr/>
        </p:nvSpPr>
        <p:spPr bwMode="auto">
          <a:xfrm>
            <a:off x="5821363" y="3913188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2" name="Rectangle 112"/>
          <p:cNvSpPr>
            <a:spLocks noChangeArrowheads="1"/>
          </p:cNvSpPr>
          <p:nvPr/>
        </p:nvSpPr>
        <p:spPr bwMode="auto">
          <a:xfrm>
            <a:off x="5832475" y="3925888"/>
            <a:ext cx="101600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3" name="Rectangle 113"/>
          <p:cNvSpPr>
            <a:spLocks noChangeArrowheads="1"/>
          </p:cNvSpPr>
          <p:nvPr/>
        </p:nvSpPr>
        <p:spPr bwMode="auto">
          <a:xfrm>
            <a:off x="5895975" y="3582988"/>
            <a:ext cx="100013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4" name="Rectangle 114"/>
          <p:cNvSpPr>
            <a:spLocks noChangeArrowheads="1"/>
          </p:cNvSpPr>
          <p:nvPr/>
        </p:nvSpPr>
        <p:spPr bwMode="auto">
          <a:xfrm>
            <a:off x="5908675" y="3595688"/>
            <a:ext cx="100013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5" name="Rectangle 115"/>
          <p:cNvSpPr>
            <a:spLocks noChangeArrowheads="1"/>
          </p:cNvSpPr>
          <p:nvPr/>
        </p:nvSpPr>
        <p:spPr bwMode="auto">
          <a:xfrm>
            <a:off x="5895975" y="3873500"/>
            <a:ext cx="100013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6" name="Rectangle 116"/>
          <p:cNvSpPr>
            <a:spLocks noChangeArrowheads="1"/>
          </p:cNvSpPr>
          <p:nvPr/>
        </p:nvSpPr>
        <p:spPr bwMode="auto">
          <a:xfrm>
            <a:off x="5908675" y="3884613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7" name="Rectangle 117"/>
          <p:cNvSpPr>
            <a:spLocks noChangeArrowheads="1"/>
          </p:cNvSpPr>
          <p:nvPr/>
        </p:nvSpPr>
        <p:spPr bwMode="auto">
          <a:xfrm>
            <a:off x="5895975" y="4160838"/>
            <a:ext cx="100013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8" name="Rectangle 118"/>
          <p:cNvSpPr>
            <a:spLocks noChangeArrowheads="1"/>
          </p:cNvSpPr>
          <p:nvPr/>
        </p:nvSpPr>
        <p:spPr bwMode="auto">
          <a:xfrm>
            <a:off x="5908675" y="4173538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39" name="Rectangle 119"/>
          <p:cNvSpPr>
            <a:spLocks noChangeArrowheads="1"/>
          </p:cNvSpPr>
          <p:nvPr/>
        </p:nvSpPr>
        <p:spPr bwMode="auto">
          <a:xfrm>
            <a:off x="5895975" y="3335338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0" name="Rectangle 120"/>
          <p:cNvSpPr>
            <a:spLocks noChangeArrowheads="1"/>
          </p:cNvSpPr>
          <p:nvPr/>
        </p:nvSpPr>
        <p:spPr bwMode="auto">
          <a:xfrm>
            <a:off x="5908675" y="3346450"/>
            <a:ext cx="100013" cy="8096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1" name="Rectangle 121"/>
          <p:cNvSpPr>
            <a:spLocks noChangeArrowheads="1"/>
          </p:cNvSpPr>
          <p:nvPr/>
        </p:nvSpPr>
        <p:spPr bwMode="auto">
          <a:xfrm>
            <a:off x="6046788" y="3024188"/>
            <a:ext cx="101600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2" name="Rectangle 122"/>
          <p:cNvSpPr>
            <a:spLocks noChangeArrowheads="1"/>
          </p:cNvSpPr>
          <p:nvPr/>
        </p:nvSpPr>
        <p:spPr bwMode="auto">
          <a:xfrm>
            <a:off x="6059488" y="3035300"/>
            <a:ext cx="101600" cy="8096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3" name="Rectangle 123"/>
          <p:cNvSpPr>
            <a:spLocks noChangeArrowheads="1"/>
          </p:cNvSpPr>
          <p:nvPr/>
        </p:nvSpPr>
        <p:spPr bwMode="auto">
          <a:xfrm>
            <a:off x="6097588" y="3624263"/>
            <a:ext cx="101600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4" name="Rectangle 124"/>
          <p:cNvSpPr>
            <a:spLocks noChangeArrowheads="1"/>
          </p:cNvSpPr>
          <p:nvPr/>
        </p:nvSpPr>
        <p:spPr bwMode="auto">
          <a:xfrm>
            <a:off x="6110288" y="3636963"/>
            <a:ext cx="100012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5" name="Rectangle 125"/>
          <p:cNvSpPr>
            <a:spLocks noChangeArrowheads="1"/>
          </p:cNvSpPr>
          <p:nvPr/>
        </p:nvSpPr>
        <p:spPr bwMode="auto">
          <a:xfrm>
            <a:off x="6173788" y="3457575"/>
            <a:ext cx="100012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6" name="Rectangle 126"/>
          <p:cNvSpPr>
            <a:spLocks noChangeArrowheads="1"/>
          </p:cNvSpPr>
          <p:nvPr/>
        </p:nvSpPr>
        <p:spPr bwMode="auto">
          <a:xfrm>
            <a:off x="6186488" y="3470275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7" name="Rectangle 127"/>
          <p:cNvSpPr>
            <a:spLocks noChangeArrowheads="1"/>
          </p:cNvSpPr>
          <p:nvPr/>
        </p:nvSpPr>
        <p:spPr bwMode="auto">
          <a:xfrm>
            <a:off x="6199188" y="3376613"/>
            <a:ext cx="100012" cy="80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8" name="Rectangle 128"/>
          <p:cNvSpPr>
            <a:spLocks noChangeArrowheads="1"/>
          </p:cNvSpPr>
          <p:nvPr/>
        </p:nvSpPr>
        <p:spPr bwMode="auto">
          <a:xfrm>
            <a:off x="6210300" y="3387725"/>
            <a:ext cx="101600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49" name="Rectangle 129"/>
          <p:cNvSpPr>
            <a:spLocks noChangeArrowheads="1"/>
          </p:cNvSpPr>
          <p:nvPr/>
        </p:nvSpPr>
        <p:spPr bwMode="auto">
          <a:xfrm>
            <a:off x="6299200" y="3498850"/>
            <a:ext cx="100013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0" name="Rectangle 130"/>
          <p:cNvSpPr>
            <a:spLocks noChangeArrowheads="1"/>
          </p:cNvSpPr>
          <p:nvPr/>
        </p:nvSpPr>
        <p:spPr bwMode="auto">
          <a:xfrm>
            <a:off x="6311900" y="3511550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1" name="Rectangle 131"/>
          <p:cNvSpPr>
            <a:spLocks noChangeArrowheads="1"/>
          </p:cNvSpPr>
          <p:nvPr/>
        </p:nvSpPr>
        <p:spPr bwMode="auto">
          <a:xfrm>
            <a:off x="6299200" y="3044825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2" name="Rectangle 132"/>
          <p:cNvSpPr>
            <a:spLocks noChangeArrowheads="1"/>
          </p:cNvSpPr>
          <p:nvPr/>
        </p:nvSpPr>
        <p:spPr bwMode="auto">
          <a:xfrm>
            <a:off x="6311900" y="3057525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3" name="Rectangle 133"/>
          <p:cNvSpPr>
            <a:spLocks noChangeArrowheads="1"/>
          </p:cNvSpPr>
          <p:nvPr/>
        </p:nvSpPr>
        <p:spPr bwMode="auto">
          <a:xfrm>
            <a:off x="6348413" y="3498850"/>
            <a:ext cx="100012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4" name="Rectangle 134"/>
          <p:cNvSpPr>
            <a:spLocks noChangeArrowheads="1"/>
          </p:cNvSpPr>
          <p:nvPr/>
        </p:nvSpPr>
        <p:spPr bwMode="auto">
          <a:xfrm>
            <a:off x="6361113" y="3511550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5" name="Rectangle 135"/>
          <p:cNvSpPr>
            <a:spLocks noChangeArrowheads="1"/>
          </p:cNvSpPr>
          <p:nvPr/>
        </p:nvSpPr>
        <p:spPr bwMode="auto">
          <a:xfrm>
            <a:off x="6399213" y="3271838"/>
            <a:ext cx="100012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6" name="Rectangle 136"/>
          <p:cNvSpPr>
            <a:spLocks noChangeArrowheads="1"/>
          </p:cNvSpPr>
          <p:nvPr/>
        </p:nvSpPr>
        <p:spPr bwMode="auto">
          <a:xfrm>
            <a:off x="6411913" y="3284538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7" name="Rectangle 137"/>
          <p:cNvSpPr>
            <a:spLocks noChangeArrowheads="1"/>
          </p:cNvSpPr>
          <p:nvPr/>
        </p:nvSpPr>
        <p:spPr bwMode="auto">
          <a:xfrm>
            <a:off x="6399213" y="2693988"/>
            <a:ext cx="100012" cy="80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8" name="Rectangle 138"/>
          <p:cNvSpPr>
            <a:spLocks noChangeArrowheads="1"/>
          </p:cNvSpPr>
          <p:nvPr/>
        </p:nvSpPr>
        <p:spPr bwMode="auto">
          <a:xfrm>
            <a:off x="6411913" y="2706688"/>
            <a:ext cx="100012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59" name="Rectangle 139"/>
          <p:cNvSpPr>
            <a:spLocks noChangeArrowheads="1"/>
          </p:cNvSpPr>
          <p:nvPr/>
        </p:nvSpPr>
        <p:spPr bwMode="auto">
          <a:xfrm>
            <a:off x="6473825" y="3521075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0" name="Rectangle 140"/>
          <p:cNvSpPr>
            <a:spLocks noChangeArrowheads="1"/>
          </p:cNvSpPr>
          <p:nvPr/>
        </p:nvSpPr>
        <p:spPr bwMode="auto">
          <a:xfrm>
            <a:off x="6486525" y="3532188"/>
            <a:ext cx="100013" cy="80962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1" name="Rectangle 141"/>
          <p:cNvSpPr>
            <a:spLocks noChangeArrowheads="1"/>
          </p:cNvSpPr>
          <p:nvPr/>
        </p:nvSpPr>
        <p:spPr bwMode="auto">
          <a:xfrm>
            <a:off x="6499225" y="3975100"/>
            <a:ext cx="100013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2" name="Rectangle 142"/>
          <p:cNvSpPr>
            <a:spLocks noChangeArrowheads="1"/>
          </p:cNvSpPr>
          <p:nvPr/>
        </p:nvSpPr>
        <p:spPr bwMode="auto">
          <a:xfrm>
            <a:off x="6511925" y="3987800"/>
            <a:ext cx="101600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3" name="Rectangle 143"/>
          <p:cNvSpPr>
            <a:spLocks noChangeArrowheads="1"/>
          </p:cNvSpPr>
          <p:nvPr/>
        </p:nvSpPr>
        <p:spPr bwMode="auto">
          <a:xfrm>
            <a:off x="6599238" y="4327525"/>
            <a:ext cx="101600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4" name="Rectangle 144"/>
          <p:cNvSpPr>
            <a:spLocks noChangeArrowheads="1"/>
          </p:cNvSpPr>
          <p:nvPr/>
        </p:nvSpPr>
        <p:spPr bwMode="auto">
          <a:xfrm>
            <a:off x="6611938" y="4340225"/>
            <a:ext cx="101600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5" name="Rectangle 145"/>
          <p:cNvSpPr>
            <a:spLocks noChangeArrowheads="1"/>
          </p:cNvSpPr>
          <p:nvPr/>
        </p:nvSpPr>
        <p:spPr bwMode="auto">
          <a:xfrm>
            <a:off x="6626225" y="3335338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6" name="Rectangle 146"/>
          <p:cNvSpPr>
            <a:spLocks noChangeArrowheads="1"/>
          </p:cNvSpPr>
          <p:nvPr/>
        </p:nvSpPr>
        <p:spPr bwMode="auto">
          <a:xfrm>
            <a:off x="6638925" y="3346450"/>
            <a:ext cx="100013" cy="8096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7" name="Rectangle 147"/>
          <p:cNvSpPr>
            <a:spLocks noChangeArrowheads="1"/>
          </p:cNvSpPr>
          <p:nvPr/>
        </p:nvSpPr>
        <p:spPr bwMode="auto">
          <a:xfrm>
            <a:off x="6700838" y="3417888"/>
            <a:ext cx="101600" cy="80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8" name="Rectangle 148"/>
          <p:cNvSpPr>
            <a:spLocks noChangeArrowheads="1"/>
          </p:cNvSpPr>
          <p:nvPr/>
        </p:nvSpPr>
        <p:spPr bwMode="auto">
          <a:xfrm>
            <a:off x="6713538" y="3430588"/>
            <a:ext cx="100012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69" name="Rectangle 149"/>
          <p:cNvSpPr>
            <a:spLocks noChangeArrowheads="1"/>
          </p:cNvSpPr>
          <p:nvPr/>
        </p:nvSpPr>
        <p:spPr bwMode="auto">
          <a:xfrm>
            <a:off x="6726238" y="2112963"/>
            <a:ext cx="100012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0" name="Rectangle 150"/>
          <p:cNvSpPr>
            <a:spLocks noChangeArrowheads="1"/>
          </p:cNvSpPr>
          <p:nvPr/>
        </p:nvSpPr>
        <p:spPr bwMode="auto">
          <a:xfrm>
            <a:off x="6738938" y="2125663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1" name="Rectangle 151"/>
          <p:cNvSpPr>
            <a:spLocks noChangeArrowheads="1"/>
          </p:cNvSpPr>
          <p:nvPr/>
        </p:nvSpPr>
        <p:spPr bwMode="auto">
          <a:xfrm>
            <a:off x="6726238" y="3313113"/>
            <a:ext cx="100012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2" name="Rectangle 152"/>
          <p:cNvSpPr>
            <a:spLocks noChangeArrowheads="1"/>
          </p:cNvSpPr>
          <p:nvPr/>
        </p:nvSpPr>
        <p:spPr bwMode="auto">
          <a:xfrm>
            <a:off x="6738938" y="3325813"/>
            <a:ext cx="100012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3" name="Rectangle 153"/>
          <p:cNvSpPr>
            <a:spLocks noChangeArrowheads="1"/>
          </p:cNvSpPr>
          <p:nvPr/>
        </p:nvSpPr>
        <p:spPr bwMode="auto">
          <a:xfrm>
            <a:off x="6751638" y="3810000"/>
            <a:ext cx="100012" cy="84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4" name="Rectangle 154"/>
          <p:cNvSpPr>
            <a:spLocks noChangeArrowheads="1"/>
          </p:cNvSpPr>
          <p:nvPr/>
        </p:nvSpPr>
        <p:spPr bwMode="auto">
          <a:xfrm>
            <a:off x="6764338" y="3822700"/>
            <a:ext cx="100012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5" name="Rectangle 155"/>
          <p:cNvSpPr>
            <a:spLocks noChangeArrowheads="1"/>
          </p:cNvSpPr>
          <p:nvPr/>
        </p:nvSpPr>
        <p:spPr bwMode="auto">
          <a:xfrm>
            <a:off x="6802438" y="2444750"/>
            <a:ext cx="100012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6" name="Rectangle 156"/>
          <p:cNvSpPr>
            <a:spLocks noChangeArrowheads="1"/>
          </p:cNvSpPr>
          <p:nvPr/>
        </p:nvSpPr>
        <p:spPr bwMode="auto">
          <a:xfrm>
            <a:off x="6813550" y="2457450"/>
            <a:ext cx="101600" cy="7778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7" name="Rectangle 157"/>
          <p:cNvSpPr>
            <a:spLocks noChangeArrowheads="1"/>
          </p:cNvSpPr>
          <p:nvPr/>
        </p:nvSpPr>
        <p:spPr bwMode="auto">
          <a:xfrm>
            <a:off x="6802438" y="3313113"/>
            <a:ext cx="100012" cy="84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8" name="Rectangle 158"/>
          <p:cNvSpPr>
            <a:spLocks noChangeArrowheads="1"/>
          </p:cNvSpPr>
          <p:nvPr/>
        </p:nvSpPr>
        <p:spPr bwMode="auto">
          <a:xfrm>
            <a:off x="6813550" y="3325813"/>
            <a:ext cx="101600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79" name="Rectangle 159"/>
          <p:cNvSpPr>
            <a:spLocks noChangeArrowheads="1"/>
          </p:cNvSpPr>
          <p:nvPr/>
        </p:nvSpPr>
        <p:spPr bwMode="auto">
          <a:xfrm>
            <a:off x="6826250" y="2879725"/>
            <a:ext cx="101600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0" name="Rectangle 160"/>
          <p:cNvSpPr>
            <a:spLocks noChangeArrowheads="1"/>
          </p:cNvSpPr>
          <p:nvPr/>
        </p:nvSpPr>
        <p:spPr bwMode="auto">
          <a:xfrm>
            <a:off x="6838950" y="2892425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1" name="Rectangle 161"/>
          <p:cNvSpPr>
            <a:spLocks noChangeArrowheads="1"/>
          </p:cNvSpPr>
          <p:nvPr/>
        </p:nvSpPr>
        <p:spPr bwMode="auto">
          <a:xfrm>
            <a:off x="6851650" y="2984500"/>
            <a:ext cx="100013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2" name="Rectangle 162"/>
          <p:cNvSpPr>
            <a:spLocks noChangeArrowheads="1"/>
          </p:cNvSpPr>
          <p:nvPr/>
        </p:nvSpPr>
        <p:spPr bwMode="auto">
          <a:xfrm>
            <a:off x="6864350" y="2995613"/>
            <a:ext cx="100013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3" name="Rectangle 163"/>
          <p:cNvSpPr>
            <a:spLocks noChangeArrowheads="1"/>
          </p:cNvSpPr>
          <p:nvPr/>
        </p:nvSpPr>
        <p:spPr bwMode="auto">
          <a:xfrm>
            <a:off x="6902450" y="3894138"/>
            <a:ext cx="100013" cy="80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4" name="Rectangle 164"/>
          <p:cNvSpPr>
            <a:spLocks noChangeArrowheads="1"/>
          </p:cNvSpPr>
          <p:nvPr/>
        </p:nvSpPr>
        <p:spPr bwMode="auto">
          <a:xfrm>
            <a:off x="6915150" y="3905250"/>
            <a:ext cx="100013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5" name="Rectangle 165"/>
          <p:cNvSpPr>
            <a:spLocks noChangeArrowheads="1"/>
          </p:cNvSpPr>
          <p:nvPr/>
        </p:nvSpPr>
        <p:spPr bwMode="auto">
          <a:xfrm>
            <a:off x="7077075" y="3933825"/>
            <a:ext cx="103188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6" name="Rectangle 166"/>
          <p:cNvSpPr>
            <a:spLocks noChangeArrowheads="1"/>
          </p:cNvSpPr>
          <p:nvPr/>
        </p:nvSpPr>
        <p:spPr bwMode="auto">
          <a:xfrm>
            <a:off x="7089775" y="3946525"/>
            <a:ext cx="101600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7" name="Rectangle 167"/>
          <p:cNvSpPr>
            <a:spLocks noChangeArrowheads="1"/>
          </p:cNvSpPr>
          <p:nvPr/>
        </p:nvSpPr>
        <p:spPr bwMode="auto">
          <a:xfrm>
            <a:off x="7229475" y="3686175"/>
            <a:ext cx="100013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8" name="Rectangle 168"/>
          <p:cNvSpPr>
            <a:spLocks noChangeArrowheads="1"/>
          </p:cNvSpPr>
          <p:nvPr/>
        </p:nvSpPr>
        <p:spPr bwMode="auto">
          <a:xfrm>
            <a:off x="7242175" y="3697288"/>
            <a:ext cx="100013" cy="80962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89" name="Rectangle 169"/>
          <p:cNvSpPr>
            <a:spLocks noChangeArrowheads="1"/>
          </p:cNvSpPr>
          <p:nvPr/>
        </p:nvSpPr>
        <p:spPr bwMode="auto">
          <a:xfrm>
            <a:off x="7254875" y="3149600"/>
            <a:ext cx="100013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90" name="Rectangle 170"/>
          <p:cNvSpPr>
            <a:spLocks noChangeArrowheads="1"/>
          </p:cNvSpPr>
          <p:nvPr/>
        </p:nvSpPr>
        <p:spPr bwMode="auto">
          <a:xfrm>
            <a:off x="7267575" y="3160713"/>
            <a:ext cx="100013" cy="77787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91" name="Rectangle 171"/>
          <p:cNvSpPr>
            <a:spLocks noChangeArrowheads="1"/>
          </p:cNvSpPr>
          <p:nvPr/>
        </p:nvSpPr>
        <p:spPr bwMode="auto">
          <a:xfrm>
            <a:off x="7531100" y="3873500"/>
            <a:ext cx="100013" cy="80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92" name="Rectangle 172"/>
          <p:cNvSpPr>
            <a:spLocks noChangeArrowheads="1"/>
          </p:cNvSpPr>
          <p:nvPr/>
        </p:nvSpPr>
        <p:spPr bwMode="auto">
          <a:xfrm>
            <a:off x="7542213" y="3884613"/>
            <a:ext cx="101600" cy="7937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4893" name="Rectangle 173"/>
          <p:cNvSpPr>
            <a:spLocks noChangeArrowheads="1"/>
          </p:cNvSpPr>
          <p:nvPr/>
        </p:nvSpPr>
        <p:spPr bwMode="auto">
          <a:xfrm>
            <a:off x="2601913" y="5465763"/>
            <a:ext cx="1555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1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894" name="Rectangle 174"/>
          <p:cNvSpPr>
            <a:spLocks noChangeArrowheads="1"/>
          </p:cNvSpPr>
          <p:nvPr/>
        </p:nvSpPr>
        <p:spPr bwMode="auto">
          <a:xfrm>
            <a:off x="2601913" y="4637088"/>
            <a:ext cx="1555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2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895" name="Rectangle 175"/>
          <p:cNvSpPr>
            <a:spLocks noChangeArrowheads="1"/>
          </p:cNvSpPr>
          <p:nvPr/>
        </p:nvSpPr>
        <p:spPr bwMode="auto">
          <a:xfrm>
            <a:off x="2601913" y="3810000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3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896" name="Rectangle 176"/>
          <p:cNvSpPr>
            <a:spLocks noChangeArrowheads="1"/>
          </p:cNvSpPr>
          <p:nvPr/>
        </p:nvSpPr>
        <p:spPr bwMode="auto">
          <a:xfrm>
            <a:off x="2601913" y="2981325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4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897" name="Rectangle 177"/>
          <p:cNvSpPr>
            <a:spLocks noChangeArrowheads="1"/>
          </p:cNvSpPr>
          <p:nvPr/>
        </p:nvSpPr>
        <p:spPr bwMode="auto">
          <a:xfrm>
            <a:off x="2601913" y="2155825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5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898" name="Rectangle 178"/>
          <p:cNvSpPr>
            <a:spLocks noChangeArrowheads="1"/>
          </p:cNvSpPr>
          <p:nvPr/>
        </p:nvSpPr>
        <p:spPr bwMode="auto">
          <a:xfrm>
            <a:off x="2601913" y="1328738"/>
            <a:ext cx="1555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6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899" name="Rectangle 179"/>
          <p:cNvSpPr>
            <a:spLocks noChangeArrowheads="1"/>
          </p:cNvSpPr>
          <p:nvPr/>
        </p:nvSpPr>
        <p:spPr bwMode="auto">
          <a:xfrm>
            <a:off x="2752725" y="5775325"/>
            <a:ext cx="3889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0.0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900" name="Rectangle 180"/>
          <p:cNvSpPr>
            <a:spLocks noChangeArrowheads="1"/>
          </p:cNvSpPr>
          <p:nvPr/>
        </p:nvSpPr>
        <p:spPr bwMode="auto">
          <a:xfrm>
            <a:off x="3757613" y="5775325"/>
            <a:ext cx="3889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0.5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901" name="Rectangle 181"/>
          <p:cNvSpPr>
            <a:spLocks noChangeArrowheads="1"/>
          </p:cNvSpPr>
          <p:nvPr/>
        </p:nvSpPr>
        <p:spPr bwMode="auto">
          <a:xfrm>
            <a:off x="4764088" y="5775325"/>
            <a:ext cx="3889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1.0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902" name="Rectangle 182"/>
          <p:cNvSpPr>
            <a:spLocks noChangeArrowheads="1"/>
          </p:cNvSpPr>
          <p:nvPr/>
        </p:nvSpPr>
        <p:spPr bwMode="auto">
          <a:xfrm>
            <a:off x="5770563" y="5775325"/>
            <a:ext cx="3889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1.5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903" name="Rectangle 183"/>
          <p:cNvSpPr>
            <a:spLocks noChangeArrowheads="1"/>
          </p:cNvSpPr>
          <p:nvPr/>
        </p:nvSpPr>
        <p:spPr bwMode="auto">
          <a:xfrm>
            <a:off x="6777038" y="5775325"/>
            <a:ext cx="3889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2.0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904" name="Rectangle 184"/>
          <p:cNvSpPr>
            <a:spLocks noChangeArrowheads="1"/>
          </p:cNvSpPr>
          <p:nvPr/>
        </p:nvSpPr>
        <p:spPr bwMode="auto">
          <a:xfrm>
            <a:off x="7783513" y="5775325"/>
            <a:ext cx="3889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1"/>
              <a:t>2.5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414905" name="Rectangle 185"/>
          <p:cNvSpPr>
            <a:spLocks noChangeArrowheads="1"/>
          </p:cNvSpPr>
          <p:nvPr/>
        </p:nvSpPr>
        <p:spPr bwMode="auto">
          <a:xfrm>
            <a:off x="3656013" y="1933575"/>
            <a:ext cx="987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414907" name="Rectangle 187"/>
          <p:cNvSpPr>
            <a:spLocks noChangeArrowheads="1"/>
          </p:cNvSpPr>
          <p:nvPr/>
        </p:nvSpPr>
        <p:spPr bwMode="auto">
          <a:xfrm>
            <a:off x="7013575" y="5245100"/>
            <a:ext cx="654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chemeClr val="bg1"/>
                </a:solidFill>
              </a:rPr>
              <a:t>n = 75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2590800"/>
            <a:ext cx="8458200" cy="3505200"/>
          </a:xfrm>
        </p:spPr>
        <p:txBody>
          <a:bodyPr/>
          <a:lstStyle/>
          <a:p>
            <a:r>
              <a:rPr lang="nl-NL" dirty="0" smtClean="0"/>
              <a:t>Wat is de droge stofopname van ruwvoer van een koe van 600 kg.</a:t>
            </a:r>
          </a:p>
          <a:p>
            <a:endParaRPr lang="nl-NL" dirty="0" smtClean="0"/>
          </a:p>
          <a:p>
            <a:r>
              <a:rPr lang="nl-NL" dirty="0" smtClean="0"/>
              <a:t>Wat is de totale droge stofopname van een koe van 600 kg.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 flipH="1" flipV="1">
            <a:off x="8458199" y="4267200"/>
            <a:ext cx="45719" cy="97904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9540552" y="6858000"/>
            <a:ext cx="3810000" cy="16764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nl-NL" sz="2400" b="1" dirty="0"/>
          </a:p>
          <a:p>
            <a:endParaRPr lang="nl-NL" sz="2400" b="1" dirty="0"/>
          </a:p>
          <a:p>
            <a:r>
              <a:rPr lang="nl-NL" sz="2400" b="1" dirty="0" smtClean="0"/>
              <a:t>maaltijden </a:t>
            </a:r>
            <a:r>
              <a:rPr lang="nl-NL" sz="2400" b="1" dirty="0"/>
              <a:t>per dag</a:t>
            </a:r>
          </a:p>
          <a:p>
            <a:r>
              <a:rPr lang="nl-NL" sz="2400" b="1" dirty="0" smtClean="0"/>
              <a:t>uur </a:t>
            </a:r>
            <a:r>
              <a:rPr lang="nl-NL" sz="2400" b="1" dirty="0"/>
              <a:t>tijd voor vreten en herkauwen</a:t>
            </a: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Terugblik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380288" cy="1144588"/>
          </a:xfrm>
          <a:noFill/>
          <a:ln/>
        </p:spPr>
        <p:txBody>
          <a:bodyPr lIns="92075" tIns="46038" rIns="92075" bIns="46038"/>
          <a:lstStyle/>
          <a:p>
            <a:r>
              <a:rPr lang="nl-NL" sz="4400" dirty="0" smtClean="0"/>
              <a:t>Terugblik</a:t>
            </a:r>
            <a:endParaRPr lang="nl-NL" sz="4400" dirty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16113"/>
            <a:ext cx="7777163" cy="3960812"/>
          </a:xfrm>
          <a:noFill/>
          <a:ln/>
        </p:spPr>
        <p:txBody>
          <a:bodyPr lIns="92075" tIns="46038" rIns="92075" bIns="46038"/>
          <a:lstStyle/>
          <a:p>
            <a:pPr marL="0" indent="0"/>
            <a:r>
              <a:rPr lang="nl-NL" sz="2800" b="1" dirty="0"/>
              <a:t> </a:t>
            </a:r>
            <a:r>
              <a:rPr lang="nl-NL" sz="2800" b="1" dirty="0" smtClean="0"/>
              <a:t>Kuilgras</a:t>
            </a:r>
            <a:endParaRPr lang="nl-NL" sz="2800" b="1" dirty="0"/>
          </a:p>
          <a:p>
            <a:pPr lvl="1"/>
            <a:r>
              <a:rPr lang="nl-NL" sz="2400" b="1" dirty="0"/>
              <a:t>Opnamesnelheid </a:t>
            </a:r>
          </a:p>
          <a:p>
            <a:pPr lvl="1"/>
            <a:endParaRPr lang="nl-NL" sz="2400" b="1" dirty="0"/>
          </a:p>
          <a:p>
            <a:pPr marL="0" indent="0"/>
            <a:r>
              <a:rPr lang="nl-NL" sz="2800" b="1" dirty="0" smtClean="0"/>
              <a:t>Snijmaïs</a:t>
            </a:r>
            <a:endParaRPr lang="nl-NL" sz="2800" b="1" dirty="0"/>
          </a:p>
          <a:p>
            <a:pPr lvl="1"/>
            <a:r>
              <a:rPr lang="nl-NL" sz="2400" b="1" dirty="0" smtClean="0"/>
              <a:t>Opnamesnelheid</a:t>
            </a:r>
            <a:endParaRPr lang="nl-NL" sz="2400" b="1" dirty="0"/>
          </a:p>
        </p:txBody>
      </p:sp>
      <p:pic>
        <p:nvPicPr>
          <p:cNvPr id="482308" name="Picture 4" descr="ST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3056238"/>
            <a:ext cx="3810000" cy="257432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2590800"/>
            <a:ext cx="8458200" cy="3505200"/>
          </a:xfrm>
        </p:spPr>
        <p:txBody>
          <a:bodyPr/>
          <a:lstStyle/>
          <a:p>
            <a:r>
              <a:rPr lang="nl-NL" dirty="0" smtClean="0"/>
              <a:t>Wat is:</a:t>
            </a:r>
          </a:p>
          <a:p>
            <a:pPr lvl="2"/>
            <a:r>
              <a:rPr lang="nl-NL" dirty="0" smtClean="0"/>
              <a:t>OEB</a:t>
            </a:r>
          </a:p>
          <a:p>
            <a:pPr lvl="2"/>
            <a:r>
              <a:rPr lang="nl-NL" dirty="0" smtClean="0"/>
              <a:t>DVE</a:t>
            </a:r>
          </a:p>
          <a:p>
            <a:pPr lvl="2"/>
            <a:r>
              <a:rPr lang="nl-NL" dirty="0" smtClean="0"/>
              <a:t>Bestendig eiwit</a:t>
            </a:r>
          </a:p>
          <a:p>
            <a:pPr lvl="2"/>
            <a:r>
              <a:rPr lang="nl-NL" dirty="0" smtClean="0"/>
              <a:t>Onbestendig eiwit</a:t>
            </a:r>
          </a:p>
          <a:p>
            <a:pPr lvl="2"/>
            <a:r>
              <a:rPr lang="nl-NL" dirty="0" smtClean="0"/>
              <a:t>VEM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9540552" y="6858000"/>
            <a:ext cx="3810000" cy="16764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werking eiwitvertering koe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380288" cy="1144588"/>
          </a:xfrm>
          <a:noFill/>
          <a:ln/>
        </p:spPr>
        <p:txBody>
          <a:bodyPr lIns="92075" tIns="46038" rIns="92075" bIns="46038"/>
          <a:lstStyle/>
          <a:p>
            <a:r>
              <a:rPr lang="nl-NL" sz="4400"/>
              <a:t>Ruwvoer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16113"/>
            <a:ext cx="7777163" cy="3960812"/>
          </a:xfrm>
          <a:noFill/>
          <a:ln/>
        </p:spPr>
        <p:txBody>
          <a:bodyPr lIns="92075" tIns="46038" rIns="92075" bIns="46038"/>
          <a:lstStyle/>
          <a:p>
            <a:pPr marL="0" indent="0">
              <a:lnSpc>
                <a:spcPct val="80000"/>
              </a:lnSpc>
            </a:pPr>
            <a:r>
              <a:rPr lang="nl-NL" sz="1800" b="1"/>
              <a:t> </a:t>
            </a:r>
            <a:r>
              <a:rPr lang="nl-NL" sz="2000" b="1"/>
              <a:t>Weidegras</a:t>
            </a:r>
          </a:p>
          <a:p>
            <a:pPr lvl="2">
              <a:lnSpc>
                <a:spcPct val="80000"/>
              </a:lnSpc>
            </a:pPr>
            <a:r>
              <a:rPr lang="nl-NL" sz="2000" b="1"/>
              <a:t>15 cm hoog</a:t>
            </a:r>
          </a:p>
          <a:p>
            <a:pPr lvl="2">
              <a:lnSpc>
                <a:spcPct val="80000"/>
              </a:lnSpc>
            </a:pPr>
            <a:r>
              <a:rPr lang="nl-NL" sz="2000" b="1"/>
              <a:t>1500-1700 kg droge stof per hectare</a:t>
            </a:r>
          </a:p>
          <a:p>
            <a:pPr lvl="2">
              <a:lnSpc>
                <a:spcPct val="80000"/>
              </a:lnSpc>
            </a:pPr>
            <a:r>
              <a:rPr lang="nl-NL" sz="2000" b="1"/>
              <a:t>1000 VEM per kg droge stof</a:t>
            </a:r>
          </a:p>
          <a:p>
            <a:pPr lvl="2">
              <a:lnSpc>
                <a:spcPct val="80000"/>
              </a:lnSpc>
            </a:pPr>
            <a:endParaRPr lang="nl-NL" sz="2000" b="1"/>
          </a:p>
          <a:p>
            <a:pPr marL="0" indent="0">
              <a:lnSpc>
                <a:spcPct val="80000"/>
              </a:lnSpc>
            </a:pPr>
            <a:r>
              <a:rPr lang="nl-NL" sz="2000" b="1"/>
              <a:t>Kwaliteit op basis van</a:t>
            </a:r>
          </a:p>
          <a:p>
            <a:pPr lvl="2">
              <a:lnSpc>
                <a:spcPct val="80000"/>
              </a:lnSpc>
            </a:pPr>
            <a:r>
              <a:rPr lang="nl-NL" sz="2000" b="1"/>
              <a:t>Koolhydraten (suiker)</a:t>
            </a:r>
          </a:p>
          <a:p>
            <a:pPr lvl="2">
              <a:lnSpc>
                <a:spcPct val="80000"/>
              </a:lnSpc>
            </a:pPr>
            <a:r>
              <a:rPr lang="nl-NL" sz="2000" b="1"/>
              <a:t>Vet</a:t>
            </a:r>
          </a:p>
          <a:p>
            <a:pPr lvl="2">
              <a:lnSpc>
                <a:spcPct val="80000"/>
              </a:lnSpc>
            </a:pPr>
            <a:r>
              <a:rPr lang="nl-NL" sz="2000" b="1"/>
              <a:t>eiwit</a:t>
            </a:r>
          </a:p>
          <a:p>
            <a:pPr lvl="3">
              <a:lnSpc>
                <a:spcPct val="80000"/>
              </a:lnSpc>
            </a:pPr>
            <a:endParaRPr lang="nl-NL" b="1"/>
          </a:p>
          <a:p>
            <a:pPr lvl="2">
              <a:lnSpc>
                <a:spcPct val="80000"/>
              </a:lnSpc>
            </a:pPr>
            <a:endParaRPr lang="nl-NL" sz="1800" b="1"/>
          </a:p>
          <a:p>
            <a:pPr lvl="2">
              <a:lnSpc>
                <a:spcPct val="80000"/>
              </a:lnSpc>
            </a:pPr>
            <a:endParaRPr lang="nl-NL" sz="1400" b="1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nl-NL" sz="1800" b="1"/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nl-NL" sz="1800" b="1"/>
          </a:p>
        </p:txBody>
      </p:sp>
      <p:pic>
        <p:nvPicPr>
          <p:cNvPr id="478212" name="Picture 4" descr="koe_wei_gras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38825" y="3805237"/>
            <a:ext cx="1428750" cy="10763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380288" cy="1144588"/>
          </a:xfrm>
          <a:noFill/>
          <a:ln/>
        </p:spPr>
        <p:txBody>
          <a:bodyPr lIns="92075" tIns="46038" rIns="92075" bIns="46038"/>
          <a:lstStyle/>
          <a:p>
            <a:r>
              <a:rPr lang="nl-NL" sz="4400"/>
              <a:t>Ruwvoer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16113"/>
            <a:ext cx="7777163" cy="3960812"/>
          </a:xfrm>
          <a:noFill/>
          <a:ln/>
        </p:spPr>
        <p:txBody>
          <a:bodyPr lIns="92075" tIns="46038" rIns="92075" bIns="46038"/>
          <a:lstStyle/>
          <a:p>
            <a:pPr marL="0" indent="0">
              <a:lnSpc>
                <a:spcPct val="90000"/>
              </a:lnSpc>
            </a:pPr>
            <a:r>
              <a:rPr lang="nl-NL" sz="2800" b="1"/>
              <a:t> </a:t>
            </a:r>
            <a:r>
              <a:rPr lang="nl-NL" b="1"/>
              <a:t>Graskuil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nl-NL" sz="2800" b="1"/>
          </a:p>
          <a:p>
            <a:pPr lvl="1">
              <a:lnSpc>
                <a:spcPct val="90000"/>
              </a:lnSpc>
            </a:pPr>
            <a:r>
              <a:rPr lang="nl-NL" sz="3200" b="1"/>
              <a:t>18-25 cm hoog</a:t>
            </a:r>
          </a:p>
          <a:p>
            <a:pPr lvl="1">
              <a:lnSpc>
                <a:spcPct val="90000"/>
              </a:lnSpc>
            </a:pPr>
            <a:r>
              <a:rPr lang="nl-NL" sz="3200" b="1"/>
              <a:t>3000-3500 kg droge stof per hectare</a:t>
            </a:r>
          </a:p>
          <a:p>
            <a:pPr lvl="1">
              <a:lnSpc>
                <a:spcPct val="90000"/>
              </a:lnSpc>
            </a:pPr>
            <a:r>
              <a:rPr lang="nl-NL" sz="3200" b="1"/>
              <a:t>850-950 VEM per kg droge stof</a:t>
            </a:r>
          </a:p>
          <a:p>
            <a:pPr lvl="2">
              <a:lnSpc>
                <a:spcPct val="90000"/>
              </a:lnSpc>
            </a:pPr>
            <a:endParaRPr lang="nl-NL" sz="2000" b="1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nl-NL" sz="2800" b="1"/>
              <a:t>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nl-NL" sz="2800" b="1"/>
          </a:p>
        </p:txBody>
      </p:sp>
      <p:pic>
        <p:nvPicPr>
          <p:cNvPr id="480261" name="Picture 5" descr="SDC1059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584200"/>
            <a:ext cx="3810000" cy="2857500"/>
          </a:xfrm>
        </p:spPr>
      </p:pic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6424613" y="5080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1082</TotalTime>
  <Words>461</Words>
  <Application>Microsoft Office PowerPoint</Application>
  <PresentationFormat>Diavoorstelling (4:3)</PresentationFormat>
  <Paragraphs>186</Paragraphs>
  <Slides>22</Slides>
  <Notes>1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Concours</vt:lpstr>
      <vt:lpstr>Voeding</vt:lpstr>
      <vt:lpstr>Programma</vt:lpstr>
      <vt:lpstr>Terugblik</vt:lpstr>
      <vt:lpstr>Terugblik</vt:lpstr>
      <vt:lpstr>Terugblik</vt:lpstr>
      <vt:lpstr>Terugblik</vt:lpstr>
      <vt:lpstr>PowerPoint-presentatie</vt:lpstr>
      <vt:lpstr>Ruwvoer</vt:lpstr>
      <vt:lpstr>Ruwvoer</vt:lpstr>
      <vt:lpstr>Ruwvoer</vt:lpstr>
      <vt:lpstr>Onderhoudsbehoefte</vt:lpstr>
      <vt:lpstr>Onderhoudsbehoefte</vt:lpstr>
      <vt:lpstr>Onderhoudsbehoefte HF (650-750 kg)</vt:lpstr>
      <vt:lpstr>Fleckvieh 700-800 kg</vt:lpstr>
      <vt:lpstr>Jersey 450 kg</vt:lpstr>
      <vt:lpstr>Meetmelk</vt:lpstr>
      <vt:lpstr>Meetmelk</vt:lpstr>
      <vt:lpstr>Energiebehoefte productie</vt:lpstr>
      <vt:lpstr>PowerPoint-presentatie</vt:lpstr>
      <vt:lpstr>Voeropname voor en na afkalven</vt:lpstr>
      <vt:lpstr>Voeropname vaars versus koe</vt:lpstr>
      <vt:lpstr>Droge stof opname voor en na afkalven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aoc</dc:creator>
  <cp:lastModifiedBy>Jan van Vliet</cp:lastModifiedBy>
  <cp:revision>9</cp:revision>
  <dcterms:created xsi:type="dcterms:W3CDTF">2011-09-12T06:06:56Z</dcterms:created>
  <dcterms:modified xsi:type="dcterms:W3CDTF">2012-02-22T14:39:25Z</dcterms:modified>
</cp:coreProperties>
</file>